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Lst>
  <p:sldIdLst>
    <p:sldId id="256" r:id="rId4"/>
    <p:sldId id="267" r:id="rId5"/>
    <p:sldId id="278" r:id="rId6"/>
    <p:sldId id="280" r:id="rId7"/>
    <p:sldId id="279" r:id="rId8"/>
    <p:sldId id="281" r:id="rId9"/>
    <p:sldId id="282" r:id="rId10"/>
    <p:sldId id="283" r:id="rId11"/>
    <p:sldId id="284" r:id="rId12"/>
    <p:sldId id="285" r:id="rId13"/>
    <p:sldId id="287" r:id="rId14"/>
    <p:sldId id="259" r:id="rId15"/>
    <p:sldId id="262" r:id="rId16"/>
    <p:sldId id="257" r:id="rId17"/>
    <p:sldId id="288" r:id="rId18"/>
    <p:sldId id="258" r:id="rId19"/>
    <p:sldId id="260" r:id="rId20"/>
    <p:sldId id="261" r:id="rId21"/>
    <p:sldId id="263" r:id="rId22"/>
    <p:sldId id="289" r:id="rId23"/>
  </p:sldIdLst>
  <p:sldSz cx="12192000" cy="6858000"/>
  <p:notesSz cx="6858000" cy="9144000"/>
  <p:custDataLst>
    <p:tags r:id="rId27"/>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44" d="100"/>
          <a:sy n="44" d="100"/>
        </p:scale>
        <p:origin x="91" y="47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slide" Target="slides/slide1.xml"/><Relationship Id="rId3" Type="http://schemas.openxmlformats.org/officeDocument/2006/relationships/slideMaster" Target="slideMasters/slideMaster2.xml"/><Relationship Id="rId27" Type="http://schemas.openxmlformats.org/officeDocument/2006/relationships/tags" Target="tags/tag44.xml"/><Relationship Id="rId26" Type="http://schemas.openxmlformats.org/officeDocument/2006/relationships/tableStyles" Target="tableStyles.xml"/><Relationship Id="rId25" Type="http://schemas.openxmlformats.org/officeDocument/2006/relationships/viewProps" Target="viewProps.xml"/><Relationship Id="rId24" Type="http://schemas.openxmlformats.org/officeDocument/2006/relationships/presProps" Target="presProps.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A0F529B1-3F5F-44A7-B571-24299327AABB}"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1B49598-C6C2-4BFD-AE6A-F31C0FCBC0D6}"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A0F529B1-3F5F-44A7-B571-24299327AABB}"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1B49598-C6C2-4BFD-AE6A-F31C0FCBC0D6}"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A0F529B1-3F5F-44A7-B571-24299327AABB}"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1B49598-C6C2-4BFD-AE6A-F31C0FCBC0D6}"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A0F529B1-3F5F-44A7-B571-24299327AABB}"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1B49598-C6C2-4BFD-AE6A-F31C0FCBC0D6}" type="slidenum">
              <a:rPr lang="zh-CN" altLang="en-US" smtClean="0"/>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A0F529B1-3F5F-44A7-B571-24299327AABB}"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1B49598-C6C2-4BFD-AE6A-F31C0FCBC0D6}" type="slidenum">
              <a:rPr lang="zh-CN" altLang="en-US" smtClean="0"/>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A0F529B1-3F5F-44A7-B571-24299327AABB}"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1B49598-C6C2-4BFD-AE6A-F31C0FCBC0D6}" type="slidenum">
              <a:rPr lang="zh-CN" altLang="en-US" smtClean="0"/>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A0F529B1-3F5F-44A7-B571-24299327AABB}"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1B49598-C6C2-4BFD-AE6A-F31C0FCBC0D6}" type="slidenum">
              <a:rPr lang="zh-CN" altLang="en-US" smtClean="0"/>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A0F529B1-3F5F-44A7-B571-24299327AABB}"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F1B49598-C6C2-4BFD-AE6A-F31C0FCBC0D6}" type="slidenum">
              <a:rPr lang="zh-CN" altLang="en-US" smtClean="0"/>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A0F529B1-3F5F-44A7-B571-24299327AABB}"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F1B49598-C6C2-4BFD-AE6A-F31C0FCBC0D6}" type="slidenum">
              <a:rPr lang="zh-CN" altLang="en-US" smtClean="0"/>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A0F529B1-3F5F-44A7-B571-24299327AABB}"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F1B49598-C6C2-4BFD-AE6A-F31C0FCBC0D6}" type="slidenum">
              <a:rPr lang="zh-CN" altLang="en-US" smtClean="0"/>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A0F529B1-3F5F-44A7-B571-24299327AABB}"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1B49598-C6C2-4BFD-AE6A-F31C0FCBC0D6}"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A0F529B1-3F5F-44A7-B571-24299327AABB}"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1B49598-C6C2-4BFD-AE6A-F31C0FCBC0D6}" type="slidenum">
              <a:rPr lang="zh-CN" altLang="en-US" smtClean="0"/>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A0F529B1-3F5F-44A7-B571-24299327AABB}"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1B49598-C6C2-4BFD-AE6A-F31C0FCBC0D6}" type="slidenum">
              <a:rPr lang="zh-CN" altLang="en-US" smtClean="0"/>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A0F529B1-3F5F-44A7-B571-24299327AABB}"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1B49598-C6C2-4BFD-AE6A-F31C0FCBC0D6}" type="slidenum">
              <a:rPr lang="zh-CN" altLang="en-US" smtClean="0"/>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A0F529B1-3F5F-44A7-B571-24299327AABB}"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1B49598-C6C2-4BFD-AE6A-F31C0FCBC0D6}"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A0F529B1-3F5F-44A7-B571-24299327AABB}"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1B49598-C6C2-4BFD-AE6A-F31C0FCBC0D6}"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A0F529B1-3F5F-44A7-B571-24299327AABB}"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1B49598-C6C2-4BFD-AE6A-F31C0FCBC0D6}"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A0F529B1-3F5F-44A7-B571-24299327AABB}"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F1B49598-C6C2-4BFD-AE6A-F31C0FCBC0D6}"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A0F529B1-3F5F-44A7-B571-24299327AABB}"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F1B49598-C6C2-4BFD-AE6A-F31C0FCBC0D6}"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A0F529B1-3F5F-44A7-B571-24299327AABB}"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F1B49598-C6C2-4BFD-AE6A-F31C0FCBC0D6}"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A0F529B1-3F5F-44A7-B571-24299327AABB}"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1B49598-C6C2-4BFD-AE6A-F31C0FCBC0D6}"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A0F529B1-3F5F-44A7-B571-24299327AABB}"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1B49598-C6C2-4BFD-AE6A-F31C0FCBC0D6}"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2" Type="http://schemas.openxmlformats.org/officeDocument/2006/relationships/theme" Target="../theme/theme2.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0F529B1-3F5F-44A7-B571-24299327AABB}"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1B49598-C6C2-4BFD-AE6A-F31C0FCBC0D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0F529B1-3F5F-44A7-B571-24299327AABB}"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1B49598-C6C2-4BFD-AE6A-F31C0FCBC0D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4" Type="http://schemas.openxmlformats.org/officeDocument/2006/relationships/slideLayout" Target="../slideLayouts/slideLayout13.xml"/><Relationship Id="rId3" Type="http://schemas.openxmlformats.org/officeDocument/2006/relationships/image" Target="../media/image9.png"/><Relationship Id="rId2" Type="http://schemas.openxmlformats.org/officeDocument/2006/relationships/tags" Target="../tags/tag15.xml"/><Relationship Id="rId1" Type="http://schemas.openxmlformats.org/officeDocument/2006/relationships/tags" Target="../tags/tag1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9" Type="http://schemas.openxmlformats.org/officeDocument/2006/relationships/image" Target="../media/image13.png"/><Relationship Id="rId8" Type="http://schemas.openxmlformats.org/officeDocument/2006/relationships/tags" Target="../tags/tag20.xml"/><Relationship Id="rId7" Type="http://schemas.openxmlformats.org/officeDocument/2006/relationships/image" Target="../media/image12.png"/><Relationship Id="rId6" Type="http://schemas.openxmlformats.org/officeDocument/2006/relationships/tags" Target="../tags/tag19.xml"/><Relationship Id="rId5" Type="http://schemas.openxmlformats.org/officeDocument/2006/relationships/image" Target="../media/image11.png"/><Relationship Id="rId4" Type="http://schemas.openxmlformats.org/officeDocument/2006/relationships/tags" Target="../tags/tag18.xml"/><Relationship Id="rId3" Type="http://schemas.openxmlformats.org/officeDocument/2006/relationships/image" Target="../media/image10.png"/><Relationship Id="rId2" Type="http://schemas.openxmlformats.org/officeDocument/2006/relationships/tags" Target="../tags/tag17.xml"/><Relationship Id="rId12" Type="http://schemas.openxmlformats.org/officeDocument/2006/relationships/slideLayout" Target="../slideLayouts/slideLayout2.xml"/><Relationship Id="rId11" Type="http://schemas.openxmlformats.org/officeDocument/2006/relationships/image" Target="../media/image14.png"/><Relationship Id="rId10" Type="http://schemas.openxmlformats.org/officeDocument/2006/relationships/tags" Target="../tags/tag21.xml"/><Relationship Id="rId1" Type="http://schemas.openxmlformats.org/officeDocument/2006/relationships/tags" Target="../tags/tag16.xml"/></Relationships>
</file>

<file path=ppt/slides/_rels/slide13.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6.png"/><Relationship Id="rId3" Type="http://schemas.openxmlformats.org/officeDocument/2006/relationships/tags" Target="../tags/tag23.xml"/><Relationship Id="rId2" Type="http://schemas.openxmlformats.org/officeDocument/2006/relationships/image" Target="../media/image15.png"/><Relationship Id="rId1" Type="http://schemas.openxmlformats.org/officeDocument/2006/relationships/tags" Target="../tags/tag22.xml"/></Relationships>
</file>

<file path=ppt/slides/_rels/slide14.xml.rels><?xml version="1.0" encoding="UTF-8" standalone="yes"?>
<Relationships xmlns="http://schemas.openxmlformats.org/package/2006/relationships"><Relationship Id="rId9" Type="http://schemas.openxmlformats.org/officeDocument/2006/relationships/tags" Target="../tags/tag28.xml"/><Relationship Id="rId8" Type="http://schemas.openxmlformats.org/officeDocument/2006/relationships/image" Target="../media/image20.png"/><Relationship Id="rId7" Type="http://schemas.openxmlformats.org/officeDocument/2006/relationships/tags" Target="../tags/tag27.xml"/><Relationship Id="rId6" Type="http://schemas.openxmlformats.org/officeDocument/2006/relationships/image" Target="../media/image19.png"/><Relationship Id="rId5" Type="http://schemas.openxmlformats.org/officeDocument/2006/relationships/tags" Target="../tags/tag26.xml"/><Relationship Id="rId4" Type="http://schemas.openxmlformats.org/officeDocument/2006/relationships/image" Target="../media/image18.png"/><Relationship Id="rId3" Type="http://schemas.openxmlformats.org/officeDocument/2006/relationships/tags" Target="../tags/tag25.xml"/><Relationship Id="rId2" Type="http://schemas.openxmlformats.org/officeDocument/2006/relationships/image" Target="../media/image17.png"/><Relationship Id="rId11" Type="http://schemas.openxmlformats.org/officeDocument/2006/relationships/slideLayout" Target="../slideLayouts/slideLayout2.xml"/><Relationship Id="rId10" Type="http://schemas.openxmlformats.org/officeDocument/2006/relationships/image" Target="../media/image21.png"/><Relationship Id="rId1" Type="http://schemas.openxmlformats.org/officeDocument/2006/relationships/tags" Target="../tags/tag24.xml"/></Relationships>
</file>

<file path=ppt/slides/_rels/slide15.xml.rels><?xml version="1.0" encoding="UTF-8" standalone="yes"?>
<Relationships xmlns="http://schemas.openxmlformats.org/package/2006/relationships"><Relationship Id="rId5" Type="http://schemas.openxmlformats.org/officeDocument/2006/relationships/slideLayout" Target="../slideLayouts/slideLayout13.xml"/><Relationship Id="rId4" Type="http://schemas.openxmlformats.org/officeDocument/2006/relationships/image" Target="../media/image23.png"/><Relationship Id="rId3" Type="http://schemas.openxmlformats.org/officeDocument/2006/relationships/tags" Target="../tags/tag30.xml"/><Relationship Id="rId2" Type="http://schemas.openxmlformats.org/officeDocument/2006/relationships/image" Target="../media/image22.png"/><Relationship Id="rId1" Type="http://schemas.openxmlformats.org/officeDocument/2006/relationships/tags" Target="../tags/tag29.xml"/></Relationships>
</file>

<file path=ppt/slides/_rels/slide16.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25.png"/><Relationship Id="rId3" Type="http://schemas.openxmlformats.org/officeDocument/2006/relationships/tags" Target="../tags/tag32.xml"/><Relationship Id="rId2" Type="http://schemas.openxmlformats.org/officeDocument/2006/relationships/image" Target="../media/image24.png"/><Relationship Id="rId1" Type="http://schemas.openxmlformats.org/officeDocument/2006/relationships/tags" Target="../tags/tag31.xml"/></Relationships>
</file>

<file path=ppt/slides/_rels/slide17.xml.rels><?xml version="1.0" encoding="UTF-8" standalone="yes"?>
<Relationships xmlns="http://schemas.openxmlformats.org/package/2006/relationships"><Relationship Id="rId9" Type="http://schemas.openxmlformats.org/officeDocument/2006/relationships/tags" Target="../tags/tag37.xml"/><Relationship Id="rId8" Type="http://schemas.openxmlformats.org/officeDocument/2006/relationships/image" Target="../media/image29.png"/><Relationship Id="rId7" Type="http://schemas.openxmlformats.org/officeDocument/2006/relationships/tags" Target="../tags/tag36.xml"/><Relationship Id="rId6" Type="http://schemas.openxmlformats.org/officeDocument/2006/relationships/image" Target="../media/image28.png"/><Relationship Id="rId5" Type="http://schemas.openxmlformats.org/officeDocument/2006/relationships/tags" Target="../tags/tag35.xml"/><Relationship Id="rId4" Type="http://schemas.openxmlformats.org/officeDocument/2006/relationships/image" Target="../media/image27.png"/><Relationship Id="rId3" Type="http://schemas.openxmlformats.org/officeDocument/2006/relationships/tags" Target="../tags/tag34.xml"/><Relationship Id="rId2" Type="http://schemas.openxmlformats.org/officeDocument/2006/relationships/image" Target="../media/image26.png"/><Relationship Id="rId11" Type="http://schemas.openxmlformats.org/officeDocument/2006/relationships/slideLayout" Target="../slideLayouts/slideLayout2.xml"/><Relationship Id="rId10" Type="http://schemas.openxmlformats.org/officeDocument/2006/relationships/image" Target="../media/image30.png"/><Relationship Id="rId1" Type="http://schemas.openxmlformats.org/officeDocument/2006/relationships/tags" Target="../tags/tag33.xml"/></Relationships>
</file>

<file path=ppt/slides/_rels/slide18.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32.png"/><Relationship Id="rId3" Type="http://schemas.openxmlformats.org/officeDocument/2006/relationships/tags" Target="../tags/tag39.xml"/><Relationship Id="rId2" Type="http://schemas.openxmlformats.org/officeDocument/2006/relationships/image" Target="../media/image31.png"/><Relationship Id="rId1" Type="http://schemas.openxmlformats.org/officeDocument/2006/relationships/tags" Target="../tags/tag38.xml"/></Relationships>
</file>

<file path=ppt/slides/_rels/slide19.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36.png"/><Relationship Id="rId7" Type="http://schemas.openxmlformats.org/officeDocument/2006/relationships/tags" Target="../tags/tag43.xml"/><Relationship Id="rId6" Type="http://schemas.openxmlformats.org/officeDocument/2006/relationships/image" Target="../media/image35.png"/><Relationship Id="rId5" Type="http://schemas.openxmlformats.org/officeDocument/2006/relationships/tags" Target="../tags/tag42.xml"/><Relationship Id="rId4" Type="http://schemas.openxmlformats.org/officeDocument/2006/relationships/image" Target="../media/image34.png"/><Relationship Id="rId3" Type="http://schemas.openxmlformats.org/officeDocument/2006/relationships/tags" Target="../tags/tag41.xml"/><Relationship Id="rId2" Type="http://schemas.openxmlformats.org/officeDocument/2006/relationships/image" Target="../media/image33.png"/><Relationship Id="rId1" Type="http://schemas.openxmlformats.org/officeDocument/2006/relationships/tags" Target="../tags/tag4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9" Type="http://schemas.openxmlformats.org/officeDocument/2006/relationships/image" Target="../media/image4.jpeg"/><Relationship Id="rId8" Type="http://schemas.openxmlformats.org/officeDocument/2006/relationships/tags" Target="../tags/tag5.xml"/><Relationship Id="rId7" Type="http://schemas.openxmlformats.org/officeDocument/2006/relationships/image" Target="../media/image3.png"/><Relationship Id="rId6" Type="http://schemas.openxmlformats.org/officeDocument/2006/relationships/tags" Target="../tags/tag4.xml"/><Relationship Id="rId5" Type="http://schemas.openxmlformats.org/officeDocument/2006/relationships/image" Target="../media/image2.jpeg"/><Relationship Id="rId4" Type="http://schemas.openxmlformats.org/officeDocument/2006/relationships/tags" Target="../tags/tag3.xml"/><Relationship Id="rId3" Type="http://schemas.openxmlformats.org/officeDocument/2006/relationships/image" Target="../media/image1.jpeg"/><Relationship Id="rId2" Type="http://schemas.openxmlformats.org/officeDocument/2006/relationships/tags" Target="../tags/tag2.xml"/><Relationship Id="rId10" Type="http://schemas.openxmlformats.org/officeDocument/2006/relationships/slideLayout" Target="../slideLayouts/slideLayout13.xml"/><Relationship Id="rId1" Type="http://schemas.openxmlformats.org/officeDocument/2006/relationships/tags" Target="../tags/tag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4" Type="http://schemas.openxmlformats.org/officeDocument/2006/relationships/slideLayout" Target="../slideLayouts/slideLayout13.xml"/><Relationship Id="rId3" Type="http://schemas.openxmlformats.org/officeDocument/2006/relationships/tags" Target="../tags/tag7.xml"/><Relationship Id="rId2" Type="http://schemas.openxmlformats.org/officeDocument/2006/relationships/image" Target="../media/image5.png"/><Relationship Id="rId1" Type="http://schemas.openxmlformats.org/officeDocument/2006/relationships/tags" Target="../tags/tag6.xml"/></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13.xml"/><Relationship Id="rId3" Type="http://schemas.openxmlformats.org/officeDocument/2006/relationships/image" Target="../media/image6.png"/><Relationship Id="rId2" Type="http://schemas.openxmlformats.org/officeDocument/2006/relationships/tags" Target="../tags/tag9.xml"/><Relationship Id="rId1" Type="http://schemas.openxmlformats.org/officeDocument/2006/relationships/tags" Target="../tags/tag8.xml"/></Relationships>
</file>

<file path=ppt/slides/_rels/slide8.xml.rels><?xml version="1.0" encoding="UTF-8" standalone="yes"?>
<Relationships xmlns="http://schemas.openxmlformats.org/package/2006/relationships"><Relationship Id="rId4" Type="http://schemas.openxmlformats.org/officeDocument/2006/relationships/slideLayout" Target="../slideLayouts/slideLayout13.xml"/><Relationship Id="rId3" Type="http://schemas.openxmlformats.org/officeDocument/2006/relationships/image" Target="../media/image7.png"/><Relationship Id="rId2" Type="http://schemas.openxmlformats.org/officeDocument/2006/relationships/tags" Target="../tags/tag11.xml"/><Relationship Id="rId1" Type="http://schemas.openxmlformats.org/officeDocument/2006/relationships/tags" Target="../tags/tag10.xml"/></Relationships>
</file>

<file path=ppt/slides/_rels/slide9.xml.rels><?xml version="1.0" encoding="UTF-8" standalone="yes"?>
<Relationships xmlns="http://schemas.openxmlformats.org/package/2006/relationships"><Relationship Id="rId4" Type="http://schemas.openxmlformats.org/officeDocument/2006/relationships/slideLayout" Target="../slideLayouts/slideLayout13.xml"/><Relationship Id="rId3" Type="http://schemas.openxmlformats.org/officeDocument/2006/relationships/image" Target="../media/image8.png"/><Relationship Id="rId2" Type="http://schemas.openxmlformats.org/officeDocument/2006/relationships/tags" Target="../tags/tag13.xml"/><Relationship Id="rId1" Type="http://schemas.openxmlformats.org/officeDocument/2006/relationships/tags" Target="../tags/tag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dirty="0"/>
              <a:t>食堂即</a:t>
            </a:r>
            <a:r>
              <a:rPr lang="zh-CN" altLang="en-US" dirty="0"/>
              <a:t>时助手</a:t>
            </a:r>
            <a:endParaRPr lang="zh-CN" altLang="en-US" dirty="0"/>
          </a:p>
        </p:txBody>
      </p:sp>
      <p:sp>
        <p:nvSpPr>
          <p:cNvPr id="3" name="副标题 2"/>
          <p:cNvSpPr>
            <a:spLocks noGrp="1"/>
          </p:cNvSpPr>
          <p:nvPr>
            <p:ph type="subTitle" idx="1"/>
          </p:nvPr>
        </p:nvSpPr>
        <p:spPr/>
        <p:txBody>
          <a:bodyPr/>
          <a:lstStyle/>
          <a:p>
            <a:r>
              <a:rPr lang="en-US" altLang="zh-CN" dirty="0"/>
              <a:t>2151294 </a:t>
            </a:r>
            <a:r>
              <a:rPr lang="zh-CN" altLang="en-US" dirty="0"/>
              <a:t>马威</a:t>
            </a:r>
            <a:endParaRPr lang="en-US" altLang="zh-CN" dirty="0"/>
          </a:p>
          <a:p>
            <a:r>
              <a:rPr lang="en-US" altLang="zh-CN" dirty="0"/>
              <a:t>2152814 </a:t>
            </a:r>
            <a:r>
              <a:rPr lang="zh-CN" altLang="en-US" dirty="0"/>
              <a:t>周成杰</a:t>
            </a:r>
            <a:endParaRPr lang="zh-CN" alt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三、</a:t>
            </a:r>
            <a:r>
              <a:rPr lang="zh-CN" altLang="en-US" dirty="0"/>
              <a:t>功能生成</a:t>
            </a:r>
            <a:endParaRPr lang="zh-CN" altLang="en-US" dirty="0"/>
          </a:p>
        </p:txBody>
      </p:sp>
      <p:sp>
        <p:nvSpPr>
          <p:cNvPr id="5" name="标题 1"/>
          <p:cNvSpPr>
            <a:spLocks noGrp="1"/>
          </p:cNvSpPr>
          <p:nvPr>
            <p:custDataLst>
              <p:tags r:id="rId1"/>
            </p:custDataLst>
          </p:nvPr>
        </p:nvSpPr>
        <p:spPr>
          <a:xfrm>
            <a:off x="1032510" y="1391285"/>
            <a:ext cx="3239135" cy="76454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t>5.</a:t>
            </a:r>
            <a:r>
              <a:rPr lang="zh-CN" altLang="en-US" sz="2000" dirty="0"/>
              <a:t>窗口管理员角色用例</a:t>
            </a:r>
            <a:endParaRPr lang="zh-CN" altLang="en-US" sz="2000" dirty="0"/>
          </a:p>
        </p:txBody>
      </p:sp>
      <p:pic>
        <p:nvPicPr>
          <p:cNvPr id="22" name="图片 22" descr="屏幕截图 2023-06-04 172744"/>
          <p:cNvPicPr>
            <a:picLocks noChangeAspect="1"/>
          </p:cNvPicPr>
          <p:nvPr>
            <p:custDataLst>
              <p:tags r:id="rId2"/>
            </p:custDataLst>
          </p:nvPr>
        </p:nvPicPr>
        <p:blipFill>
          <a:blip r:embed="rId3"/>
          <a:stretch>
            <a:fillRect/>
          </a:stretch>
        </p:blipFill>
        <p:spPr>
          <a:xfrm>
            <a:off x="3107690" y="2155825"/>
            <a:ext cx="5975985" cy="399986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四、</a:t>
            </a:r>
            <a:r>
              <a:rPr lang="zh-CN" altLang="en-US" dirty="0"/>
              <a:t>初步设计</a:t>
            </a:r>
            <a:endParaRPr lang="zh-CN" altLang="en-US" dirty="0"/>
          </a:p>
        </p:txBody>
      </p:sp>
      <p:sp>
        <p:nvSpPr>
          <p:cNvPr id="3" name="内容占位符 2"/>
          <p:cNvSpPr>
            <a:spLocks noGrp="1"/>
          </p:cNvSpPr>
          <p:nvPr>
            <p:ph idx="1"/>
          </p:nvPr>
        </p:nvSpPr>
        <p:spPr>
          <a:xfrm>
            <a:off x="294005" y="1691005"/>
            <a:ext cx="11561445" cy="4088130"/>
          </a:xfrm>
        </p:spPr>
        <p:txBody>
          <a:bodyPr>
            <a:noAutofit/>
          </a:bodyPr>
          <a:lstStyle/>
          <a:p>
            <a:pPr fontAlgn="auto">
              <a:lnSpc>
                <a:spcPct val="150000"/>
              </a:lnSpc>
            </a:pPr>
            <a:r>
              <a:rPr lang="zh-CN" altLang="en-US" sz="1600" dirty="0"/>
              <a:t>首页：要根据用户的角色展现定制化首页，方便用户快速查看相关信息或进行相关操作。</a:t>
            </a:r>
            <a:endParaRPr lang="zh-CN" altLang="en-US" sz="1600" dirty="0"/>
          </a:p>
          <a:p>
            <a:pPr fontAlgn="auto">
              <a:lnSpc>
                <a:spcPct val="150000"/>
              </a:lnSpc>
            </a:pPr>
            <a:r>
              <a:rPr lang="zh-CN" altLang="en-US" sz="1600" dirty="0"/>
              <a:t>菜品列表：在菜品列表中，用户可以查看各个菜品的详细信息，包括菜名、价格、图片和描述等，并可以进行打分和评论。</a:t>
            </a:r>
            <a:endParaRPr lang="zh-CN" altLang="en-US" sz="1600" dirty="0"/>
          </a:p>
          <a:p>
            <a:pPr fontAlgn="auto">
              <a:lnSpc>
                <a:spcPct val="150000"/>
              </a:lnSpc>
            </a:pPr>
            <a:r>
              <a:rPr lang="zh-CN" altLang="en-US" sz="1600" dirty="0"/>
              <a:t>窗口列表：在窗口列表中，用户可以查看各个窗口的名称、地点和营业时间等信息，并可以选择窗口进行点餐。</a:t>
            </a:r>
            <a:endParaRPr lang="zh-CN" altLang="en-US" sz="1600" dirty="0"/>
          </a:p>
          <a:p>
            <a:pPr fontAlgn="auto">
              <a:lnSpc>
                <a:spcPct val="150000"/>
              </a:lnSpc>
            </a:pPr>
            <a:r>
              <a:rPr lang="zh-CN" altLang="en-US" sz="1600" dirty="0"/>
              <a:t>原料列表：在原料列表中，用户可以查看各种原料的名称、产地、供应商和质量等信息。</a:t>
            </a:r>
            <a:endParaRPr lang="zh-CN" altLang="en-US" sz="1600" dirty="0"/>
          </a:p>
          <a:p>
            <a:pPr fontAlgn="auto">
              <a:lnSpc>
                <a:spcPct val="150000"/>
              </a:lnSpc>
            </a:pPr>
            <a:r>
              <a:rPr lang="zh-CN" altLang="en-US" sz="1600" dirty="0"/>
              <a:t>菜品更改界面：厨师可以在APP中登录后，进入管理员界面，进行菜品更新、菜单调整和窗口管理等操作。</a:t>
            </a:r>
            <a:endParaRPr lang="zh-CN" altLang="en-US" sz="1600" dirty="0"/>
          </a:p>
          <a:p>
            <a:pPr fontAlgn="auto">
              <a:lnSpc>
                <a:spcPct val="150000"/>
              </a:lnSpc>
            </a:pPr>
            <a:r>
              <a:rPr lang="zh-CN" altLang="en-US" sz="1600" dirty="0"/>
              <a:t>菜品搜索界面：食客可以在APP中登录后，进入搜索界面搜索相关菜品。系统要给予一定的搜索引导。</a:t>
            </a:r>
            <a:endParaRPr lang="zh-CN" altLang="en-US" sz="1600" dirty="0"/>
          </a:p>
          <a:p>
            <a:pPr fontAlgn="auto">
              <a:lnSpc>
                <a:spcPct val="150000"/>
              </a:lnSpc>
            </a:pPr>
            <a:r>
              <a:rPr lang="zh-CN" altLang="en-US" sz="1600" dirty="0"/>
              <a:t>菜品数量监控页面：窗口管理员在登录后，分发过程中窗口每分发完一盘菜，系统需要有对应的按钮供窗口管理员进行数量-1的操作。</a:t>
            </a:r>
            <a:endParaRPr lang="zh-CN" altLang="en-US" sz="1600" dirty="0"/>
          </a:p>
          <a:p>
            <a:pPr fontAlgn="auto">
              <a:lnSpc>
                <a:spcPct val="150000"/>
              </a:lnSpc>
            </a:pPr>
            <a:r>
              <a:rPr lang="zh-CN" altLang="en-US" sz="1600" dirty="0"/>
              <a:t>用户登录：用户可以通过APP登录，以便进行打分和评论等操作。新用户需要选择角色。</a:t>
            </a:r>
            <a:endParaRPr lang="zh-CN" altLang="en-US" sz="16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34340" y="365125"/>
            <a:ext cx="3331210" cy="757555"/>
          </a:xfrm>
        </p:spPr>
        <p:txBody>
          <a:bodyPr/>
          <a:lstStyle/>
          <a:p>
            <a:r>
              <a:rPr lang="zh-CN" altLang="en-US" sz="3200" dirty="0"/>
              <a:t>五、</a:t>
            </a:r>
            <a:r>
              <a:rPr lang="zh-CN" altLang="en-US" sz="3200" dirty="0"/>
              <a:t>最终设计：</a:t>
            </a:r>
            <a:endParaRPr lang="zh-CN" altLang="en-US" sz="3200" dirty="0"/>
          </a:p>
        </p:txBody>
      </p:sp>
      <p:sp>
        <p:nvSpPr>
          <p:cNvPr id="3" name="标题 1"/>
          <p:cNvSpPr>
            <a:spLocks noGrp="1"/>
          </p:cNvSpPr>
          <p:nvPr>
            <p:custDataLst>
              <p:tags r:id="rId1"/>
            </p:custDataLst>
          </p:nvPr>
        </p:nvSpPr>
        <p:spPr>
          <a:xfrm>
            <a:off x="4251960" y="292735"/>
            <a:ext cx="3770630" cy="82994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200" dirty="0"/>
              <a:t>角色选择</a:t>
            </a:r>
            <a:r>
              <a:rPr lang="en-US" altLang="zh-CN" sz="3200" dirty="0"/>
              <a:t>&amp;</a:t>
            </a:r>
            <a:r>
              <a:rPr lang="zh-CN" altLang="en-US" sz="3200" dirty="0"/>
              <a:t>登陆页面：</a:t>
            </a:r>
            <a:endParaRPr lang="zh-CN" altLang="en-US" sz="3200" dirty="0"/>
          </a:p>
        </p:txBody>
      </p:sp>
      <p:pic>
        <p:nvPicPr>
          <p:cNvPr id="23" name="图片 23" descr="屏幕截图 2023-06-04 173649"/>
          <p:cNvPicPr>
            <a:picLocks noChangeAspect="1"/>
          </p:cNvPicPr>
          <p:nvPr>
            <p:custDataLst>
              <p:tags r:id="rId2"/>
            </p:custDataLst>
          </p:nvPr>
        </p:nvPicPr>
        <p:blipFill>
          <a:blip r:embed="rId3"/>
          <a:stretch>
            <a:fillRect/>
          </a:stretch>
        </p:blipFill>
        <p:spPr>
          <a:xfrm>
            <a:off x="132080" y="1254760"/>
            <a:ext cx="2373153" cy="5400000"/>
          </a:xfrm>
          <a:prstGeom prst="rect">
            <a:avLst/>
          </a:prstGeom>
        </p:spPr>
      </p:pic>
      <p:pic>
        <p:nvPicPr>
          <p:cNvPr id="24" name="图片 24" descr="屏幕截图 2023-06-04 173703"/>
          <p:cNvPicPr>
            <a:picLocks noChangeAspect="1"/>
          </p:cNvPicPr>
          <p:nvPr>
            <p:custDataLst>
              <p:tags r:id="rId4"/>
            </p:custDataLst>
          </p:nvPr>
        </p:nvPicPr>
        <p:blipFill>
          <a:blip r:embed="rId5"/>
          <a:stretch>
            <a:fillRect/>
          </a:stretch>
        </p:blipFill>
        <p:spPr>
          <a:xfrm>
            <a:off x="2505075" y="1254760"/>
            <a:ext cx="2392202" cy="5400000"/>
          </a:xfrm>
          <a:prstGeom prst="rect">
            <a:avLst/>
          </a:prstGeom>
        </p:spPr>
      </p:pic>
      <p:pic>
        <p:nvPicPr>
          <p:cNvPr id="25" name="图片 25" descr="屏幕截图 2023-06-04 173717"/>
          <p:cNvPicPr>
            <a:picLocks noChangeAspect="1"/>
          </p:cNvPicPr>
          <p:nvPr>
            <p:custDataLst>
              <p:tags r:id="rId6"/>
            </p:custDataLst>
          </p:nvPr>
        </p:nvPicPr>
        <p:blipFill>
          <a:blip r:embed="rId7"/>
          <a:stretch>
            <a:fillRect/>
          </a:stretch>
        </p:blipFill>
        <p:spPr>
          <a:xfrm>
            <a:off x="4897120" y="1252855"/>
            <a:ext cx="2382176" cy="5400000"/>
          </a:xfrm>
          <a:prstGeom prst="rect">
            <a:avLst/>
          </a:prstGeom>
        </p:spPr>
      </p:pic>
      <p:pic>
        <p:nvPicPr>
          <p:cNvPr id="26" name="图片 26" descr="屏幕截图 2023-06-04 173730"/>
          <p:cNvPicPr>
            <a:picLocks noChangeAspect="1"/>
          </p:cNvPicPr>
          <p:nvPr>
            <p:custDataLst>
              <p:tags r:id="rId8"/>
            </p:custDataLst>
          </p:nvPr>
        </p:nvPicPr>
        <p:blipFill>
          <a:blip r:embed="rId9"/>
          <a:stretch>
            <a:fillRect/>
          </a:stretch>
        </p:blipFill>
        <p:spPr>
          <a:xfrm>
            <a:off x="7279005" y="1259840"/>
            <a:ext cx="2392202" cy="5400000"/>
          </a:xfrm>
          <a:prstGeom prst="rect">
            <a:avLst/>
          </a:prstGeom>
        </p:spPr>
      </p:pic>
      <p:pic>
        <p:nvPicPr>
          <p:cNvPr id="27" name="图片 27" descr="屏幕截图 2023-06-04 173742"/>
          <p:cNvPicPr>
            <a:picLocks noChangeAspect="1"/>
          </p:cNvPicPr>
          <p:nvPr>
            <p:custDataLst>
              <p:tags r:id="rId10"/>
            </p:custDataLst>
          </p:nvPr>
        </p:nvPicPr>
        <p:blipFill>
          <a:blip r:embed="rId11"/>
          <a:stretch>
            <a:fillRect/>
          </a:stretch>
        </p:blipFill>
        <p:spPr>
          <a:xfrm>
            <a:off x="9671050" y="1259840"/>
            <a:ext cx="2395210" cy="540000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38760" y="365125"/>
            <a:ext cx="11353800" cy="1325563"/>
          </a:xfrm>
        </p:spPr>
        <p:txBody>
          <a:bodyPr/>
          <a:lstStyle/>
          <a:p>
            <a:r>
              <a:rPr lang="zh-CN" altLang="en-US" dirty="0"/>
              <a:t>采购员：</a:t>
            </a:r>
            <a:endParaRPr lang="zh-CN" altLang="en-US" dirty="0"/>
          </a:p>
        </p:txBody>
      </p:sp>
      <p:pic>
        <p:nvPicPr>
          <p:cNvPr id="28" name="图片 28" descr="屏幕截图 2023-06-04 174228"/>
          <p:cNvPicPr>
            <a:picLocks noChangeAspect="1"/>
          </p:cNvPicPr>
          <p:nvPr>
            <p:custDataLst>
              <p:tags r:id="rId1"/>
            </p:custDataLst>
          </p:nvPr>
        </p:nvPicPr>
        <p:blipFill>
          <a:blip r:embed="rId2"/>
          <a:stretch>
            <a:fillRect/>
          </a:stretch>
        </p:blipFill>
        <p:spPr>
          <a:xfrm>
            <a:off x="2883535" y="1330008"/>
            <a:ext cx="2385184" cy="5400000"/>
          </a:xfrm>
          <a:prstGeom prst="rect">
            <a:avLst/>
          </a:prstGeom>
        </p:spPr>
      </p:pic>
      <p:pic>
        <p:nvPicPr>
          <p:cNvPr id="29" name="图片 29" descr="屏幕截图 2023-06-04 174238"/>
          <p:cNvPicPr>
            <a:picLocks noChangeAspect="1"/>
          </p:cNvPicPr>
          <p:nvPr>
            <p:custDataLst>
              <p:tags r:id="rId3"/>
            </p:custDataLst>
          </p:nvPr>
        </p:nvPicPr>
        <p:blipFill>
          <a:blip r:embed="rId4"/>
          <a:stretch>
            <a:fillRect/>
          </a:stretch>
        </p:blipFill>
        <p:spPr>
          <a:xfrm>
            <a:off x="6426200" y="1329373"/>
            <a:ext cx="2385184" cy="540000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46405" y="200025"/>
            <a:ext cx="10515600" cy="1325563"/>
          </a:xfrm>
        </p:spPr>
        <p:txBody>
          <a:bodyPr/>
          <a:lstStyle/>
          <a:p>
            <a:r>
              <a:rPr lang="zh-CN" altLang="en-US" dirty="0"/>
              <a:t>食客</a:t>
            </a:r>
            <a:r>
              <a:rPr lang="en-US" altLang="zh-CN" dirty="0"/>
              <a:t>——</a:t>
            </a:r>
            <a:r>
              <a:rPr lang="zh-CN" altLang="en-US" dirty="0"/>
              <a:t>主页</a:t>
            </a:r>
            <a:r>
              <a:rPr lang="en-US" altLang="zh-CN" dirty="0"/>
              <a:t>&amp;</a:t>
            </a:r>
            <a:r>
              <a:rPr lang="zh-CN" altLang="en-US" dirty="0"/>
              <a:t>看菜单</a:t>
            </a:r>
            <a:endParaRPr lang="zh-CN" altLang="en-US" dirty="0"/>
          </a:p>
        </p:txBody>
      </p:sp>
      <p:pic>
        <p:nvPicPr>
          <p:cNvPr id="30" name="图片 30" descr="屏幕截图 2023-06-04 174723"/>
          <p:cNvPicPr>
            <a:picLocks noChangeAspect="1"/>
          </p:cNvPicPr>
          <p:nvPr>
            <p:custDataLst>
              <p:tags r:id="rId1"/>
            </p:custDataLst>
          </p:nvPr>
        </p:nvPicPr>
        <p:blipFill>
          <a:blip r:embed="rId2"/>
          <a:stretch>
            <a:fillRect/>
          </a:stretch>
        </p:blipFill>
        <p:spPr>
          <a:xfrm>
            <a:off x="140018" y="1231900"/>
            <a:ext cx="2381173" cy="5400000"/>
          </a:xfrm>
          <a:prstGeom prst="rect">
            <a:avLst/>
          </a:prstGeom>
        </p:spPr>
      </p:pic>
      <p:pic>
        <p:nvPicPr>
          <p:cNvPr id="31" name="图片 31" descr="屏幕截图 2023-06-04 174733"/>
          <p:cNvPicPr>
            <a:picLocks noChangeAspect="1"/>
          </p:cNvPicPr>
          <p:nvPr>
            <p:custDataLst>
              <p:tags r:id="rId3"/>
            </p:custDataLst>
          </p:nvPr>
        </p:nvPicPr>
        <p:blipFill>
          <a:blip r:embed="rId4"/>
          <a:stretch>
            <a:fillRect/>
          </a:stretch>
        </p:blipFill>
        <p:spPr>
          <a:xfrm>
            <a:off x="2520633" y="1232535"/>
            <a:ext cx="2389194" cy="5400000"/>
          </a:xfrm>
          <a:prstGeom prst="rect">
            <a:avLst/>
          </a:prstGeom>
        </p:spPr>
      </p:pic>
      <p:pic>
        <p:nvPicPr>
          <p:cNvPr id="32" name="图片 32" descr="屏幕截图 2023-06-04 174744"/>
          <p:cNvPicPr>
            <a:picLocks noChangeAspect="1"/>
          </p:cNvPicPr>
          <p:nvPr>
            <p:custDataLst>
              <p:tags r:id="rId5"/>
            </p:custDataLst>
          </p:nvPr>
        </p:nvPicPr>
        <p:blipFill>
          <a:blip r:embed="rId6"/>
          <a:stretch>
            <a:fillRect/>
          </a:stretch>
        </p:blipFill>
        <p:spPr>
          <a:xfrm>
            <a:off x="4909503" y="1231900"/>
            <a:ext cx="2395210" cy="5400000"/>
          </a:xfrm>
          <a:prstGeom prst="rect">
            <a:avLst/>
          </a:prstGeom>
        </p:spPr>
      </p:pic>
      <p:pic>
        <p:nvPicPr>
          <p:cNvPr id="33" name="图片 33" descr="屏幕截图 2023-06-04 174753"/>
          <p:cNvPicPr>
            <a:picLocks noChangeAspect="1"/>
          </p:cNvPicPr>
          <p:nvPr>
            <p:custDataLst>
              <p:tags r:id="rId7"/>
            </p:custDataLst>
          </p:nvPr>
        </p:nvPicPr>
        <p:blipFill>
          <a:blip r:embed="rId8"/>
          <a:stretch>
            <a:fillRect/>
          </a:stretch>
        </p:blipFill>
        <p:spPr>
          <a:xfrm>
            <a:off x="7304088" y="1232535"/>
            <a:ext cx="2398218" cy="5400000"/>
          </a:xfrm>
          <a:prstGeom prst="rect">
            <a:avLst/>
          </a:prstGeom>
        </p:spPr>
      </p:pic>
      <p:pic>
        <p:nvPicPr>
          <p:cNvPr id="34" name="图片 34" descr="屏幕截图 2023-06-04 174807"/>
          <p:cNvPicPr>
            <a:picLocks noChangeAspect="1"/>
          </p:cNvPicPr>
          <p:nvPr>
            <p:custDataLst>
              <p:tags r:id="rId9"/>
            </p:custDataLst>
          </p:nvPr>
        </p:nvPicPr>
        <p:blipFill>
          <a:blip r:embed="rId10"/>
          <a:stretch>
            <a:fillRect/>
          </a:stretch>
        </p:blipFill>
        <p:spPr>
          <a:xfrm>
            <a:off x="9701848" y="1231900"/>
            <a:ext cx="2382176" cy="540000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46405" y="200025"/>
            <a:ext cx="10515600" cy="1325563"/>
          </a:xfrm>
        </p:spPr>
        <p:txBody>
          <a:bodyPr/>
          <a:lstStyle/>
          <a:p>
            <a:r>
              <a:rPr lang="zh-CN" altLang="en-US" dirty="0"/>
              <a:t>食客</a:t>
            </a:r>
            <a:r>
              <a:rPr lang="en-US" altLang="zh-CN" dirty="0"/>
              <a:t>——</a:t>
            </a:r>
            <a:r>
              <a:rPr lang="zh-CN" altLang="en-US" dirty="0"/>
              <a:t>搜索菜品</a:t>
            </a:r>
            <a:endParaRPr lang="zh-CN" altLang="en-US" dirty="0"/>
          </a:p>
        </p:txBody>
      </p:sp>
      <p:pic>
        <p:nvPicPr>
          <p:cNvPr id="35" name="图片 35" descr="屏幕截图 2023-06-04 174826"/>
          <p:cNvPicPr>
            <a:picLocks noChangeAspect="1"/>
          </p:cNvPicPr>
          <p:nvPr>
            <p:custDataLst>
              <p:tags r:id="rId1"/>
            </p:custDataLst>
          </p:nvPr>
        </p:nvPicPr>
        <p:blipFill>
          <a:blip r:embed="rId2"/>
          <a:stretch>
            <a:fillRect/>
          </a:stretch>
        </p:blipFill>
        <p:spPr>
          <a:xfrm>
            <a:off x="2889885" y="1348105"/>
            <a:ext cx="2382176" cy="5400000"/>
          </a:xfrm>
          <a:prstGeom prst="rect">
            <a:avLst/>
          </a:prstGeom>
        </p:spPr>
      </p:pic>
      <p:pic>
        <p:nvPicPr>
          <p:cNvPr id="36" name="图片 36" descr="屏幕截图 2023-06-04 174836"/>
          <p:cNvPicPr>
            <a:picLocks noChangeAspect="1"/>
          </p:cNvPicPr>
          <p:nvPr>
            <p:custDataLst>
              <p:tags r:id="rId3"/>
            </p:custDataLst>
          </p:nvPr>
        </p:nvPicPr>
        <p:blipFill>
          <a:blip r:embed="rId4"/>
          <a:stretch>
            <a:fillRect/>
          </a:stretch>
        </p:blipFill>
        <p:spPr>
          <a:xfrm>
            <a:off x="6210935" y="1348105"/>
            <a:ext cx="2398218" cy="540000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食客</a:t>
            </a:r>
            <a:r>
              <a:rPr lang="en-US" altLang="zh-CN" dirty="0"/>
              <a:t>——</a:t>
            </a:r>
            <a:r>
              <a:rPr lang="zh-CN" altLang="en-US" dirty="0"/>
              <a:t>查看原料来源</a:t>
            </a:r>
            <a:endParaRPr lang="zh-CN" altLang="en-US" dirty="0"/>
          </a:p>
        </p:txBody>
      </p:sp>
      <p:pic>
        <p:nvPicPr>
          <p:cNvPr id="37" name="图片 37" descr="屏幕截图 2023-06-04 174846"/>
          <p:cNvPicPr>
            <a:picLocks noChangeAspect="1"/>
          </p:cNvPicPr>
          <p:nvPr>
            <p:custDataLst>
              <p:tags r:id="rId1"/>
            </p:custDataLst>
          </p:nvPr>
        </p:nvPicPr>
        <p:blipFill>
          <a:blip r:embed="rId2"/>
          <a:stretch>
            <a:fillRect/>
          </a:stretch>
        </p:blipFill>
        <p:spPr>
          <a:xfrm>
            <a:off x="2977515" y="1329055"/>
            <a:ext cx="2379168" cy="5400000"/>
          </a:xfrm>
          <a:prstGeom prst="rect">
            <a:avLst/>
          </a:prstGeom>
        </p:spPr>
      </p:pic>
      <p:pic>
        <p:nvPicPr>
          <p:cNvPr id="38" name="图片 38" descr="屏幕截图 2023-06-04 174857"/>
          <p:cNvPicPr>
            <a:picLocks noChangeAspect="1"/>
          </p:cNvPicPr>
          <p:nvPr>
            <p:custDataLst>
              <p:tags r:id="rId3"/>
            </p:custDataLst>
          </p:nvPr>
        </p:nvPicPr>
        <p:blipFill>
          <a:blip r:embed="rId4"/>
          <a:stretch>
            <a:fillRect/>
          </a:stretch>
        </p:blipFill>
        <p:spPr>
          <a:xfrm>
            <a:off x="6316980" y="1329055"/>
            <a:ext cx="2392202" cy="540000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厨师</a:t>
            </a:r>
            <a:r>
              <a:rPr lang="en-US" altLang="zh-CN" dirty="0"/>
              <a:t>——</a:t>
            </a:r>
            <a:r>
              <a:rPr lang="zh-CN" altLang="en-US" dirty="0"/>
              <a:t>主页</a:t>
            </a:r>
            <a:r>
              <a:rPr lang="en-US" altLang="zh-CN" dirty="0"/>
              <a:t>&amp;</a:t>
            </a:r>
            <a:r>
              <a:rPr lang="zh-CN" altLang="en-US" dirty="0"/>
              <a:t>制定菜单</a:t>
            </a:r>
            <a:endParaRPr lang="zh-CN" altLang="en-US" dirty="0"/>
          </a:p>
        </p:txBody>
      </p:sp>
      <p:pic>
        <p:nvPicPr>
          <p:cNvPr id="39" name="图片 39" descr="屏幕截图 2023-06-04 180208"/>
          <p:cNvPicPr>
            <a:picLocks noChangeAspect="1"/>
          </p:cNvPicPr>
          <p:nvPr>
            <p:custDataLst>
              <p:tags r:id="rId1"/>
            </p:custDataLst>
          </p:nvPr>
        </p:nvPicPr>
        <p:blipFill>
          <a:blip r:embed="rId2"/>
          <a:stretch>
            <a:fillRect/>
          </a:stretch>
        </p:blipFill>
        <p:spPr>
          <a:xfrm>
            <a:off x="153353" y="1384935"/>
            <a:ext cx="2392202" cy="5400000"/>
          </a:xfrm>
          <a:prstGeom prst="rect">
            <a:avLst/>
          </a:prstGeom>
        </p:spPr>
      </p:pic>
      <p:pic>
        <p:nvPicPr>
          <p:cNvPr id="40" name="图片 40" descr="屏幕截图 2023-06-04 180219"/>
          <p:cNvPicPr>
            <a:picLocks noChangeAspect="1"/>
          </p:cNvPicPr>
          <p:nvPr>
            <p:custDataLst>
              <p:tags r:id="rId3"/>
            </p:custDataLst>
          </p:nvPr>
        </p:nvPicPr>
        <p:blipFill>
          <a:blip r:embed="rId4"/>
          <a:stretch>
            <a:fillRect/>
          </a:stretch>
        </p:blipFill>
        <p:spPr>
          <a:xfrm>
            <a:off x="2545398" y="1384935"/>
            <a:ext cx="2378166" cy="5400000"/>
          </a:xfrm>
          <a:prstGeom prst="rect">
            <a:avLst/>
          </a:prstGeom>
        </p:spPr>
      </p:pic>
      <p:pic>
        <p:nvPicPr>
          <p:cNvPr id="41" name="图片 41" descr="屏幕截图 2023-06-04 180229"/>
          <p:cNvPicPr>
            <a:picLocks noChangeAspect="1"/>
          </p:cNvPicPr>
          <p:nvPr>
            <p:custDataLst>
              <p:tags r:id="rId5"/>
            </p:custDataLst>
          </p:nvPr>
        </p:nvPicPr>
        <p:blipFill>
          <a:blip r:embed="rId6"/>
          <a:stretch>
            <a:fillRect/>
          </a:stretch>
        </p:blipFill>
        <p:spPr>
          <a:xfrm>
            <a:off x="4923473" y="1384935"/>
            <a:ext cx="2392202" cy="5400000"/>
          </a:xfrm>
          <a:prstGeom prst="rect">
            <a:avLst/>
          </a:prstGeom>
        </p:spPr>
      </p:pic>
      <p:pic>
        <p:nvPicPr>
          <p:cNvPr id="42" name="图片 42" descr="屏幕截图 2023-06-04 180240"/>
          <p:cNvPicPr>
            <a:picLocks noChangeAspect="1"/>
          </p:cNvPicPr>
          <p:nvPr>
            <p:custDataLst>
              <p:tags r:id="rId7"/>
            </p:custDataLst>
          </p:nvPr>
        </p:nvPicPr>
        <p:blipFill>
          <a:blip r:embed="rId8"/>
          <a:stretch>
            <a:fillRect/>
          </a:stretch>
        </p:blipFill>
        <p:spPr>
          <a:xfrm>
            <a:off x="7315518" y="1384935"/>
            <a:ext cx="2374155" cy="5400000"/>
          </a:xfrm>
          <a:prstGeom prst="rect">
            <a:avLst/>
          </a:prstGeom>
        </p:spPr>
      </p:pic>
      <p:pic>
        <p:nvPicPr>
          <p:cNvPr id="43" name="图片 43" descr="屏幕截图 2023-06-04 180253"/>
          <p:cNvPicPr>
            <a:picLocks noChangeAspect="1"/>
          </p:cNvPicPr>
          <p:nvPr>
            <p:custDataLst>
              <p:tags r:id="rId9"/>
            </p:custDataLst>
          </p:nvPr>
        </p:nvPicPr>
        <p:blipFill>
          <a:blip r:embed="rId10"/>
          <a:stretch>
            <a:fillRect/>
          </a:stretch>
        </p:blipFill>
        <p:spPr>
          <a:xfrm>
            <a:off x="9693593" y="1384935"/>
            <a:ext cx="2385184" cy="540000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厨师</a:t>
            </a:r>
            <a:r>
              <a:rPr lang="en-US" altLang="zh-CN" dirty="0"/>
              <a:t>——</a:t>
            </a:r>
            <a:r>
              <a:rPr lang="zh-CN" altLang="en-US" dirty="0"/>
              <a:t>增删菜品</a:t>
            </a:r>
            <a:endParaRPr lang="zh-CN" altLang="en-US" dirty="0"/>
          </a:p>
        </p:txBody>
      </p:sp>
      <p:pic>
        <p:nvPicPr>
          <p:cNvPr id="44" name="图片 44" descr="屏幕截图 2023-06-04 180305"/>
          <p:cNvPicPr>
            <a:picLocks noChangeAspect="1"/>
          </p:cNvPicPr>
          <p:nvPr>
            <p:custDataLst>
              <p:tags r:id="rId1"/>
            </p:custDataLst>
          </p:nvPr>
        </p:nvPicPr>
        <p:blipFill>
          <a:blip r:embed="rId2"/>
          <a:stretch>
            <a:fillRect/>
          </a:stretch>
        </p:blipFill>
        <p:spPr>
          <a:xfrm>
            <a:off x="3013075" y="1365885"/>
            <a:ext cx="2382176" cy="5400000"/>
          </a:xfrm>
          <a:prstGeom prst="rect">
            <a:avLst/>
          </a:prstGeom>
        </p:spPr>
      </p:pic>
      <p:pic>
        <p:nvPicPr>
          <p:cNvPr id="45" name="图片 45" descr="屏幕截图 2023-06-04 180314"/>
          <p:cNvPicPr>
            <a:picLocks noChangeAspect="1"/>
          </p:cNvPicPr>
          <p:nvPr>
            <p:custDataLst>
              <p:tags r:id="rId3"/>
            </p:custDataLst>
          </p:nvPr>
        </p:nvPicPr>
        <p:blipFill>
          <a:blip r:embed="rId4"/>
          <a:stretch>
            <a:fillRect/>
          </a:stretch>
        </p:blipFill>
        <p:spPr>
          <a:xfrm>
            <a:off x="6625590" y="1365885"/>
            <a:ext cx="2399220" cy="540000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窗口管理员</a:t>
            </a:r>
            <a:endParaRPr lang="zh-CN" altLang="en-US" dirty="0"/>
          </a:p>
        </p:txBody>
      </p:sp>
      <p:pic>
        <p:nvPicPr>
          <p:cNvPr id="46" name="图片 46" descr="屏幕截图 2023-06-04 180839"/>
          <p:cNvPicPr>
            <a:picLocks noChangeAspect="1"/>
          </p:cNvPicPr>
          <p:nvPr>
            <p:custDataLst>
              <p:tags r:id="rId1"/>
            </p:custDataLst>
          </p:nvPr>
        </p:nvPicPr>
        <p:blipFill>
          <a:blip r:embed="rId2"/>
          <a:stretch>
            <a:fillRect/>
          </a:stretch>
        </p:blipFill>
        <p:spPr>
          <a:xfrm>
            <a:off x="383223" y="1377950"/>
            <a:ext cx="2382176" cy="5400000"/>
          </a:xfrm>
          <a:prstGeom prst="rect">
            <a:avLst/>
          </a:prstGeom>
        </p:spPr>
      </p:pic>
      <p:pic>
        <p:nvPicPr>
          <p:cNvPr id="47" name="图片 47" descr="屏幕截图 2023-06-04 180852"/>
          <p:cNvPicPr>
            <a:picLocks noChangeAspect="1"/>
          </p:cNvPicPr>
          <p:nvPr>
            <p:custDataLst>
              <p:tags r:id="rId3"/>
            </p:custDataLst>
          </p:nvPr>
        </p:nvPicPr>
        <p:blipFill>
          <a:blip r:embed="rId4"/>
          <a:stretch>
            <a:fillRect/>
          </a:stretch>
        </p:blipFill>
        <p:spPr>
          <a:xfrm>
            <a:off x="3427413" y="1377950"/>
            <a:ext cx="2398218" cy="5400000"/>
          </a:xfrm>
          <a:prstGeom prst="rect">
            <a:avLst/>
          </a:prstGeom>
        </p:spPr>
      </p:pic>
      <p:pic>
        <p:nvPicPr>
          <p:cNvPr id="48" name="图片 48" descr="屏幕截图 2023-06-04 180904"/>
          <p:cNvPicPr>
            <a:picLocks noChangeAspect="1"/>
          </p:cNvPicPr>
          <p:nvPr>
            <p:custDataLst>
              <p:tags r:id="rId5"/>
            </p:custDataLst>
          </p:nvPr>
        </p:nvPicPr>
        <p:blipFill>
          <a:blip r:embed="rId6"/>
          <a:stretch>
            <a:fillRect/>
          </a:stretch>
        </p:blipFill>
        <p:spPr>
          <a:xfrm>
            <a:off x="6487478" y="1377950"/>
            <a:ext cx="2393205" cy="5400000"/>
          </a:xfrm>
          <a:prstGeom prst="rect">
            <a:avLst/>
          </a:prstGeom>
        </p:spPr>
      </p:pic>
      <p:pic>
        <p:nvPicPr>
          <p:cNvPr id="49" name="图片 49" descr="屏幕截图 2023-06-04 180917"/>
          <p:cNvPicPr>
            <a:picLocks noChangeAspect="1"/>
          </p:cNvPicPr>
          <p:nvPr>
            <p:custDataLst>
              <p:tags r:id="rId7"/>
            </p:custDataLst>
          </p:nvPr>
        </p:nvPicPr>
        <p:blipFill>
          <a:blip r:embed="rId8"/>
          <a:stretch>
            <a:fillRect/>
          </a:stretch>
        </p:blipFill>
        <p:spPr>
          <a:xfrm>
            <a:off x="9543098" y="1377950"/>
            <a:ext cx="2392202" cy="540000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一、</a:t>
            </a:r>
            <a:r>
              <a:rPr lang="zh-CN" altLang="en-US" dirty="0"/>
              <a:t>角色设定</a:t>
            </a:r>
            <a:endParaRPr lang="zh-CN" altLang="en-US" dirty="0"/>
          </a:p>
        </p:txBody>
      </p:sp>
      <p:sp>
        <p:nvSpPr>
          <p:cNvPr id="3" name="内容占位符 2"/>
          <p:cNvSpPr>
            <a:spLocks noGrp="1"/>
          </p:cNvSpPr>
          <p:nvPr>
            <p:ph idx="1"/>
          </p:nvPr>
        </p:nvSpPr>
        <p:spPr/>
        <p:txBody>
          <a:bodyPr>
            <a:normAutofit fontScale="90000" lnSpcReduction="20000"/>
          </a:bodyPr>
          <a:lstStyle/>
          <a:p>
            <a:pPr fontAlgn="auto">
              <a:lnSpc>
                <a:spcPct val="150000"/>
              </a:lnSpc>
            </a:pPr>
            <a:r>
              <a:rPr lang="zh-CN" altLang="en-US" dirty="0"/>
              <a:t>校园辅助的食堂即</a:t>
            </a:r>
            <a:r>
              <a:rPr lang="zh-CN" altLang="en-US" dirty="0"/>
              <a:t>时助手主要是为校园内的师生提供一个便捷的食堂信息查询和管理平台。系统包括三个主要用户角色：管理员、食客和采购员。管理员主要负责实时监控和调整窗口信息；食客可以使用APP查看食堂的菜品信息、地点、窗口，打分和评论，同时也可对食堂已推出的菜品进行搜索并查询原料信息；采购员负责录入采购记录，可以查看食堂的原料信息，了解食品来源和质量；厨师长作为调度厨师的负责人，可以得知当天会做什么菜，负责查看仓库内的原料，并上传某一餐的菜品和制作量。</a:t>
            </a:r>
            <a:endParaRPr lang="zh-CN" alt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dirty="0"/>
              <a:t>谢谢观看！</a:t>
            </a:r>
            <a:endParaRPr lang="zh-CN" altLang="en-US" dirty="0"/>
          </a:p>
        </p:txBody>
      </p:sp>
      <p:sp>
        <p:nvSpPr>
          <p:cNvPr id="3" name="副标题 2"/>
          <p:cNvSpPr>
            <a:spLocks noGrp="1"/>
          </p:cNvSpPr>
          <p:nvPr>
            <p:ph type="subTitle" idx="1"/>
          </p:nvPr>
        </p:nvSpPr>
        <p:spPr/>
        <p:txBody>
          <a:bodyPr/>
          <a:lstStyle/>
          <a:p>
            <a:r>
              <a:rPr lang="en-US" altLang="zh-CN" dirty="0"/>
              <a:t>2151294 </a:t>
            </a:r>
            <a:r>
              <a:rPr lang="zh-CN" altLang="en-US" dirty="0"/>
              <a:t>马威</a:t>
            </a:r>
            <a:endParaRPr lang="en-US" altLang="zh-CN" dirty="0"/>
          </a:p>
          <a:p>
            <a:r>
              <a:rPr lang="en-US" altLang="zh-CN" dirty="0"/>
              <a:t>2152814 </a:t>
            </a:r>
            <a:r>
              <a:rPr lang="zh-CN" altLang="en-US" dirty="0"/>
              <a:t>周成杰</a:t>
            </a:r>
            <a:endParaRPr lang="zh-CN" alt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3870" y="292100"/>
            <a:ext cx="2583180" cy="548640"/>
          </a:xfrm>
        </p:spPr>
        <p:txBody>
          <a:bodyPr>
            <a:normAutofit fontScale="90000"/>
          </a:bodyPr>
          <a:lstStyle/>
          <a:p>
            <a:r>
              <a:rPr lang="zh-CN" altLang="en-US" sz="3200" dirty="0"/>
              <a:t>一、</a:t>
            </a:r>
            <a:r>
              <a:rPr lang="zh-CN" altLang="en-US" sz="3200" dirty="0"/>
              <a:t>角色设定</a:t>
            </a:r>
            <a:endParaRPr lang="zh-CN" altLang="en-US" sz="3200" dirty="0"/>
          </a:p>
        </p:txBody>
      </p:sp>
      <p:graphicFrame>
        <p:nvGraphicFramePr>
          <p:cNvPr id="5" name="内容占位符 4"/>
          <p:cNvGraphicFramePr/>
          <p:nvPr>
            <p:ph idx="1"/>
            <p:custDataLst>
              <p:tags r:id="rId1"/>
            </p:custDataLst>
          </p:nvPr>
        </p:nvGraphicFramePr>
        <p:xfrm>
          <a:off x="483870" y="840740"/>
          <a:ext cx="10869930" cy="4857750"/>
        </p:xfrm>
        <a:graphic>
          <a:graphicData uri="http://schemas.openxmlformats.org/drawingml/2006/table">
            <a:tbl>
              <a:tblPr firstRow="1" bandRow="1">
                <a:tableStyleId>{5C22544A-7EE6-4342-B048-85BDC9FD1C3A}</a:tableStyleId>
              </a:tblPr>
              <a:tblGrid>
                <a:gridCol w="1808480"/>
                <a:gridCol w="2568575"/>
                <a:gridCol w="2286635"/>
                <a:gridCol w="2103120"/>
                <a:gridCol w="2103120"/>
              </a:tblGrid>
              <a:tr h="782955">
                <a:tc>
                  <a:txBody>
                    <a:bodyPr/>
                    <a:p>
                      <a:pPr indent="0" algn="ctr">
                        <a:buNone/>
                      </a:pPr>
                      <a:r>
                        <a:rPr lang="en-US" sz="1400" b="0">
                          <a:latin typeface="等线" panose="02010600030101010101" pitchFamily="2" charset="-122"/>
                          <a:ea typeface="等线" panose="02010600030101010101" pitchFamily="2" charset="-122"/>
                          <a:cs typeface="等线" panose="02010600030101010101" pitchFamily="2" charset="-122"/>
                        </a:rPr>
                        <a:t>角色</a:t>
                      </a:r>
                      <a:endParaRPr lang="en-US" altLang="en-US" sz="1400" b="0">
                        <a:latin typeface="等线" panose="02010600030101010101" pitchFamily="2" charset="-122"/>
                        <a:ea typeface="等线" panose="02010600030101010101" pitchFamily="2" charset="-122"/>
                        <a:cs typeface="等线" panose="02010600030101010101" pitchFamily="2" charset="-122"/>
                      </a:endParaRPr>
                    </a:p>
                  </a:txBody>
                  <a:tcPr marL="68580" marR="68580" marT="0" marB="0" vert="horz" anchor="ctr" anchorCtr="0"/>
                </a:tc>
                <a:tc>
                  <a:txBody>
                    <a:bodyPr/>
                    <a:p>
                      <a:pPr indent="0" algn="ctr">
                        <a:buNone/>
                      </a:pPr>
                      <a:r>
                        <a:rPr lang="en-US" sz="1400" b="0">
                          <a:latin typeface="等线" panose="02010600030101010101" pitchFamily="2" charset="-122"/>
                          <a:ea typeface="等线" panose="02010600030101010101" pitchFamily="2" charset="-122"/>
                          <a:cs typeface="等线" panose="02010600030101010101" pitchFamily="2" charset="-122"/>
                        </a:rPr>
                        <a:t>采购员</a:t>
                      </a:r>
                      <a:endParaRPr lang="en-US" altLang="en-US" sz="1400" b="0">
                        <a:latin typeface="等线" panose="02010600030101010101" pitchFamily="2" charset="-122"/>
                        <a:ea typeface="等线" panose="02010600030101010101" pitchFamily="2" charset="-122"/>
                        <a:cs typeface="等线" panose="02010600030101010101" pitchFamily="2" charset="-122"/>
                      </a:endParaRPr>
                    </a:p>
                  </a:txBody>
                  <a:tcPr marL="68580" marR="68580" marT="0" marB="0" vert="horz" anchor="ctr" anchorCtr="0"/>
                </a:tc>
                <a:tc>
                  <a:txBody>
                    <a:bodyPr/>
                    <a:p>
                      <a:pPr indent="0" algn="ctr">
                        <a:buNone/>
                      </a:pPr>
                      <a:r>
                        <a:rPr lang="en-US" sz="1400" b="0">
                          <a:latin typeface="等线" panose="02010600030101010101" pitchFamily="2" charset="-122"/>
                          <a:ea typeface="等线" panose="02010600030101010101" pitchFamily="2" charset="-122"/>
                          <a:cs typeface="等线" panose="02010600030101010101" pitchFamily="2" charset="-122"/>
                        </a:rPr>
                        <a:t>厨师长</a:t>
                      </a:r>
                      <a:endParaRPr lang="en-US" altLang="en-US" sz="1400" b="0">
                        <a:latin typeface="等线" panose="02010600030101010101" pitchFamily="2" charset="-122"/>
                        <a:ea typeface="等线" panose="02010600030101010101" pitchFamily="2" charset="-122"/>
                        <a:cs typeface="等线" panose="02010600030101010101" pitchFamily="2" charset="-122"/>
                      </a:endParaRPr>
                    </a:p>
                  </a:txBody>
                  <a:tcPr marL="68580" marR="68580" marT="0" marB="0" vert="horz" anchor="ctr" anchorCtr="0"/>
                </a:tc>
                <a:tc>
                  <a:txBody>
                    <a:bodyPr/>
                    <a:p>
                      <a:pPr indent="0" algn="ctr">
                        <a:buNone/>
                      </a:pPr>
                      <a:r>
                        <a:rPr lang="en-US" sz="1400" b="0">
                          <a:latin typeface="等线" panose="02010600030101010101" pitchFamily="2" charset="-122"/>
                          <a:ea typeface="等线" panose="02010600030101010101" pitchFamily="2" charset="-122"/>
                          <a:cs typeface="等线" panose="02010600030101010101" pitchFamily="2" charset="-122"/>
                        </a:rPr>
                        <a:t>窗口管理员</a:t>
                      </a:r>
                      <a:endParaRPr lang="en-US" altLang="en-US" sz="1400" b="0">
                        <a:latin typeface="等线" panose="02010600030101010101" pitchFamily="2" charset="-122"/>
                        <a:ea typeface="等线" panose="02010600030101010101" pitchFamily="2" charset="-122"/>
                        <a:cs typeface="等线" panose="02010600030101010101" pitchFamily="2" charset="-122"/>
                      </a:endParaRPr>
                    </a:p>
                  </a:txBody>
                  <a:tcPr marL="68580" marR="68580" marT="0" marB="0" vert="horz" anchor="ctr" anchorCtr="0"/>
                </a:tc>
                <a:tc>
                  <a:txBody>
                    <a:bodyPr/>
                    <a:p>
                      <a:pPr indent="0" algn="ctr">
                        <a:buNone/>
                      </a:pPr>
                      <a:r>
                        <a:rPr lang="en-US" sz="1400" b="0">
                          <a:latin typeface="等线" panose="02010600030101010101" pitchFamily="2" charset="-122"/>
                          <a:ea typeface="等线" panose="02010600030101010101" pitchFamily="2" charset="-122"/>
                          <a:cs typeface="等线" panose="02010600030101010101" pitchFamily="2" charset="-122"/>
                        </a:rPr>
                        <a:t>食客</a:t>
                      </a:r>
                      <a:endParaRPr lang="en-US" altLang="en-US" sz="1400" b="0">
                        <a:latin typeface="等线" panose="02010600030101010101" pitchFamily="2" charset="-122"/>
                        <a:ea typeface="等线" panose="02010600030101010101" pitchFamily="2" charset="-122"/>
                        <a:cs typeface="等线" panose="02010600030101010101" pitchFamily="2" charset="-122"/>
                      </a:endParaRPr>
                    </a:p>
                  </a:txBody>
                  <a:tcPr marL="68580" marR="68580" marT="0" marB="0" vert="horz" anchor="ctr" anchorCtr="0"/>
                </a:tc>
              </a:tr>
              <a:tr h="2052000">
                <a:tc>
                  <a:txBody>
                    <a:bodyPr/>
                    <a:p>
                      <a:pPr indent="0" algn="ctr">
                        <a:buNone/>
                      </a:pPr>
                      <a:r>
                        <a:rPr lang="en-US" sz="1400" b="0">
                          <a:latin typeface="等线" panose="02010600030101010101" pitchFamily="2" charset="-122"/>
                          <a:ea typeface="等线" panose="02010600030101010101" pitchFamily="2" charset="-122"/>
                          <a:cs typeface="等线" panose="02010600030101010101" pitchFamily="2" charset="-122"/>
                        </a:rPr>
                        <a:t>照片</a:t>
                      </a:r>
                      <a:endParaRPr lang="en-US" altLang="en-US" sz="1400" b="0">
                        <a:latin typeface="等线" panose="02010600030101010101" pitchFamily="2" charset="-122"/>
                        <a:ea typeface="等线" panose="02010600030101010101" pitchFamily="2" charset="-122"/>
                        <a:cs typeface="等线" panose="02010600030101010101" pitchFamily="2" charset="-122"/>
                      </a:endParaRPr>
                    </a:p>
                  </a:txBody>
                  <a:tcPr marL="68580" marR="68580" marT="0" marB="0" vert="horz" anchor="ctr" anchorCtr="0"/>
                </a:tc>
                <a:tc>
                  <a:txBody>
                    <a:bodyPr/>
                    <a:p>
                      <a:pPr indent="0" algn="ctr">
                        <a:buNone/>
                      </a:pPr>
                      <a:r>
                        <a:rPr lang="en-US" sz="1400" b="0">
                          <a:latin typeface="等线" panose="02010600030101010101" pitchFamily="2" charset="-122"/>
                          <a:ea typeface="等线" panose="02010600030101010101" pitchFamily="2" charset="-122"/>
                          <a:cs typeface="等线" panose="02010600030101010101" pitchFamily="2" charset="-122"/>
                        </a:rPr>
                        <a:t> </a:t>
                      </a:r>
                      <a:endParaRPr lang="en-US" altLang="en-US" sz="1400" b="0">
                        <a:latin typeface="等线" panose="02010600030101010101" pitchFamily="2" charset="-122"/>
                        <a:ea typeface="等线" panose="02010600030101010101" pitchFamily="2" charset="-122"/>
                        <a:cs typeface="等线" panose="02010600030101010101" pitchFamily="2" charset="-122"/>
                      </a:endParaRPr>
                    </a:p>
                  </a:txBody>
                  <a:tcPr marL="68580" marR="68580" marT="0" marB="0" vert="horz" anchor="ctr" anchorCtr="0"/>
                </a:tc>
                <a:tc>
                  <a:txBody>
                    <a:bodyPr/>
                    <a:p>
                      <a:pPr indent="0" algn="ctr">
                        <a:buNone/>
                      </a:pPr>
                      <a:r>
                        <a:rPr lang="en-US" sz="1400" b="0">
                          <a:latin typeface="等线" panose="02010600030101010101" pitchFamily="2" charset="-122"/>
                          <a:ea typeface="等线" panose="02010600030101010101" pitchFamily="2" charset="-122"/>
                          <a:cs typeface="等线" panose="02010600030101010101" pitchFamily="2" charset="-122"/>
                        </a:rPr>
                        <a:t> </a:t>
                      </a:r>
                      <a:endParaRPr lang="en-US" altLang="en-US" sz="1400" b="0">
                        <a:latin typeface="等线" panose="02010600030101010101" pitchFamily="2" charset="-122"/>
                        <a:ea typeface="等线" panose="02010600030101010101" pitchFamily="2" charset="-122"/>
                        <a:cs typeface="等线" panose="02010600030101010101" pitchFamily="2" charset="-122"/>
                      </a:endParaRPr>
                    </a:p>
                  </a:txBody>
                  <a:tcPr marL="68580" marR="68580" marT="0" marB="0" vert="horz" anchor="ctr" anchorCtr="0"/>
                </a:tc>
                <a:tc>
                  <a:txBody>
                    <a:bodyPr/>
                    <a:p>
                      <a:pPr indent="0" algn="ctr">
                        <a:buNone/>
                      </a:pPr>
                      <a:r>
                        <a:rPr lang="en-US" sz="1400" b="0">
                          <a:latin typeface="等线" panose="02010600030101010101" pitchFamily="2" charset="-122"/>
                          <a:ea typeface="等线" panose="02010600030101010101" pitchFamily="2" charset="-122"/>
                          <a:cs typeface="等线" panose="02010600030101010101" pitchFamily="2" charset="-122"/>
                        </a:rPr>
                        <a:t> </a:t>
                      </a:r>
                      <a:endParaRPr lang="en-US" altLang="en-US" sz="1400" b="0">
                        <a:latin typeface="等线" panose="02010600030101010101" pitchFamily="2" charset="-122"/>
                        <a:ea typeface="等线" panose="02010600030101010101" pitchFamily="2" charset="-122"/>
                        <a:cs typeface="等线" panose="02010600030101010101" pitchFamily="2" charset="-122"/>
                      </a:endParaRPr>
                    </a:p>
                  </a:txBody>
                  <a:tcPr marL="68580" marR="68580" marT="0" marB="0" vert="horz" anchor="ctr" anchorCtr="0"/>
                </a:tc>
                <a:tc>
                  <a:txBody>
                    <a:bodyPr/>
                    <a:p>
                      <a:pPr indent="0" algn="ctr">
                        <a:buNone/>
                      </a:pPr>
                      <a:r>
                        <a:rPr lang="en-US" sz="1400" b="0">
                          <a:latin typeface="等线" panose="02010600030101010101" pitchFamily="2" charset="-122"/>
                          <a:ea typeface="等线" panose="02010600030101010101" pitchFamily="2" charset="-122"/>
                          <a:cs typeface="等线" panose="02010600030101010101" pitchFamily="2" charset="-122"/>
                        </a:rPr>
                        <a:t> </a:t>
                      </a:r>
                      <a:endParaRPr lang="en-US" altLang="en-US" sz="1400" b="0">
                        <a:latin typeface="等线" panose="02010600030101010101" pitchFamily="2" charset="-122"/>
                        <a:ea typeface="等线" panose="02010600030101010101" pitchFamily="2" charset="-122"/>
                        <a:cs typeface="等线" panose="02010600030101010101" pitchFamily="2" charset="-122"/>
                      </a:endParaRPr>
                    </a:p>
                  </a:txBody>
                  <a:tcPr marL="68580" marR="68580" marT="0" marB="0" vert="horz" anchor="ctr" anchorCtr="0"/>
                </a:tc>
              </a:tr>
              <a:tr h="360000">
                <a:tc>
                  <a:txBody>
                    <a:bodyPr/>
                    <a:p>
                      <a:pPr indent="0" algn="ctr">
                        <a:buNone/>
                      </a:pPr>
                      <a:r>
                        <a:rPr lang="en-US" sz="1400" b="0">
                          <a:latin typeface="等线" panose="02010600030101010101" pitchFamily="2" charset="-122"/>
                          <a:ea typeface="等线" panose="02010600030101010101" pitchFamily="2" charset="-122"/>
                          <a:cs typeface="等线" panose="02010600030101010101" pitchFamily="2" charset="-122"/>
                        </a:rPr>
                        <a:t>名字</a:t>
                      </a:r>
                      <a:endParaRPr lang="en-US" altLang="en-US" sz="1400" b="0">
                        <a:latin typeface="等线" panose="02010600030101010101" pitchFamily="2" charset="-122"/>
                        <a:ea typeface="等线" panose="02010600030101010101" pitchFamily="2" charset="-122"/>
                        <a:cs typeface="等线" panose="02010600030101010101" pitchFamily="2" charset="-122"/>
                      </a:endParaRPr>
                    </a:p>
                  </a:txBody>
                  <a:tcPr marL="68580" marR="68580" marT="0" marB="0" vert="horz" anchor="ctr" anchorCtr="0"/>
                </a:tc>
                <a:tc>
                  <a:txBody>
                    <a:bodyPr/>
                    <a:p>
                      <a:pPr indent="0" algn="ctr">
                        <a:buNone/>
                      </a:pPr>
                      <a:r>
                        <a:rPr lang="en-US" sz="1400" b="0">
                          <a:latin typeface="等线" panose="02010600030101010101" pitchFamily="2" charset="-122"/>
                          <a:ea typeface="等线" panose="02010600030101010101" pitchFamily="2" charset="-122"/>
                          <a:cs typeface="等线" panose="02010600030101010101" pitchFamily="2" charset="-122"/>
                        </a:rPr>
                        <a:t>王师傅</a:t>
                      </a:r>
                      <a:endParaRPr lang="en-US" altLang="en-US" sz="1400" b="0">
                        <a:latin typeface="等线" panose="02010600030101010101" pitchFamily="2" charset="-122"/>
                        <a:ea typeface="等线" panose="02010600030101010101" pitchFamily="2" charset="-122"/>
                        <a:cs typeface="等线" panose="02010600030101010101" pitchFamily="2" charset="-122"/>
                      </a:endParaRPr>
                    </a:p>
                  </a:txBody>
                  <a:tcPr marL="68580" marR="68580" marT="0" marB="0" vert="horz" anchor="ctr" anchorCtr="0"/>
                </a:tc>
                <a:tc>
                  <a:txBody>
                    <a:bodyPr/>
                    <a:p>
                      <a:pPr indent="0" algn="ctr">
                        <a:buNone/>
                      </a:pPr>
                      <a:r>
                        <a:rPr lang="en-US" sz="1400" b="0">
                          <a:latin typeface="等线" panose="02010600030101010101" pitchFamily="2" charset="-122"/>
                          <a:ea typeface="等线" panose="02010600030101010101" pitchFamily="2" charset="-122"/>
                          <a:cs typeface="等线" panose="02010600030101010101" pitchFamily="2" charset="-122"/>
                        </a:rPr>
                        <a:t>柴师傅</a:t>
                      </a:r>
                      <a:endParaRPr lang="en-US" altLang="en-US" sz="1400" b="0">
                        <a:latin typeface="等线" panose="02010600030101010101" pitchFamily="2" charset="-122"/>
                        <a:ea typeface="等线" panose="02010600030101010101" pitchFamily="2" charset="-122"/>
                        <a:cs typeface="等线" panose="02010600030101010101" pitchFamily="2" charset="-122"/>
                      </a:endParaRPr>
                    </a:p>
                  </a:txBody>
                  <a:tcPr marL="68580" marR="68580" marT="0" marB="0" vert="horz" anchor="ctr" anchorCtr="0"/>
                </a:tc>
                <a:tc>
                  <a:txBody>
                    <a:bodyPr/>
                    <a:p>
                      <a:pPr indent="0" algn="ctr">
                        <a:buNone/>
                      </a:pPr>
                      <a:r>
                        <a:rPr lang="en-US" sz="1400" b="0">
                          <a:latin typeface="等线" panose="02010600030101010101" pitchFamily="2" charset="-122"/>
                          <a:ea typeface="等线" panose="02010600030101010101" pitchFamily="2" charset="-122"/>
                          <a:cs typeface="等线" panose="02010600030101010101" pitchFamily="2" charset="-122"/>
                        </a:rPr>
                        <a:t>黄师傅</a:t>
                      </a:r>
                      <a:endParaRPr lang="en-US" altLang="en-US" sz="1400" b="0">
                        <a:latin typeface="等线" panose="02010600030101010101" pitchFamily="2" charset="-122"/>
                        <a:ea typeface="等线" panose="02010600030101010101" pitchFamily="2" charset="-122"/>
                        <a:cs typeface="等线" panose="02010600030101010101" pitchFamily="2" charset="-122"/>
                      </a:endParaRPr>
                    </a:p>
                  </a:txBody>
                  <a:tcPr marL="68580" marR="68580" marT="0" marB="0" vert="horz" anchor="ctr" anchorCtr="0"/>
                </a:tc>
                <a:tc>
                  <a:txBody>
                    <a:bodyPr/>
                    <a:p>
                      <a:pPr indent="0" algn="ctr">
                        <a:buNone/>
                      </a:pPr>
                      <a:r>
                        <a:rPr lang="en-US" sz="1400" b="0">
                          <a:latin typeface="等线" panose="02010600030101010101" pitchFamily="2" charset="-122"/>
                          <a:ea typeface="等线" panose="02010600030101010101" pitchFamily="2" charset="-122"/>
                          <a:cs typeface="等线" panose="02010600030101010101" pitchFamily="2" charset="-122"/>
                        </a:rPr>
                        <a:t>苏同学</a:t>
                      </a:r>
                      <a:endParaRPr lang="en-US" altLang="en-US" sz="1400" b="0">
                        <a:latin typeface="等线" panose="02010600030101010101" pitchFamily="2" charset="-122"/>
                        <a:ea typeface="等线" panose="02010600030101010101" pitchFamily="2" charset="-122"/>
                        <a:cs typeface="等线" panose="02010600030101010101" pitchFamily="2" charset="-122"/>
                      </a:endParaRPr>
                    </a:p>
                  </a:txBody>
                  <a:tcPr marL="68580" marR="68580" marT="0" marB="0" vert="horz" anchor="ctr" anchorCtr="0"/>
                </a:tc>
              </a:tr>
              <a:tr h="360000">
                <a:tc>
                  <a:txBody>
                    <a:bodyPr/>
                    <a:p>
                      <a:pPr indent="0" algn="ctr">
                        <a:buNone/>
                      </a:pPr>
                      <a:r>
                        <a:rPr lang="en-US" sz="1400" b="0">
                          <a:latin typeface="等线" panose="02010600030101010101" pitchFamily="2" charset="-122"/>
                          <a:ea typeface="等线" panose="02010600030101010101" pitchFamily="2" charset="-122"/>
                          <a:cs typeface="等线" panose="02010600030101010101" pitchFamily="2" charset="-122"/>
                        </a:rPr>
                        <a:t>年龄</a:t>
                      </a:r>
                      <a:endParaRPr lang="en-US" altLang="en-US" sz="1400" b="0">
                        <a:latin typeface="等线" panose="02010600030101010101" pitchFamily="2" charset="-122"/>
                        <a:ea typeface="等线" panose="02010600030101010101" pitchFamily="2" charset="-122"/>
                        <a:cs typeface="等线" panose="02010600030101010101" pitchFamily="2" charset="-122"/>
                      </a:endParaRPr>
                    </a:p>
                  </a:txBody>
                  <a:tcPr marL="68580" marR="68580" marT="0" marB="0" vert="horz" anchor="ctr" anchorCtr="0"/>
                </a:tc>
                <a:tc>
                  <a:txBody>
                    <a:bodyPr/>
                    <a:p>
                      <a:pPr indent="0" algn="ctr">
                        <a:buNone/>
                      </a:pPr>
                      <a:r>
                        <a:rPr lang="en-US" sz="1400" b="0">
                          <a:latin typeface="等线" panose="02010600030101010101" pitchFamily="2" charset="-122"/>
                          <a:ea typeface="等线" panose="02010600030101010101" pitchFamily="2" charset="-122"/>
                          <a:cs typeface="等线" panose="02010600030101010101" pitchFamily="2" charset="-122"/>
                        </a:rPr>
                        <a:t>35</a:t>
                      </a:r>
                      <a:endParaRPr lang="en-US" altLang="en-US" sz="1400" b="0">
                        <a:latin typeface="等线" panose="02010600030101010101" pitchFamily="2" charset="-122"/>
                        <a:ea typeface="等线" panose="02010600030101010101" pitchFamily="2" charset="-122"/>
                        <a:cs typeface="等线" panose="02010600030101010101" pitchFamily="2" charset="-122"/>
                      </a:endParaRPr>
                    </a:p>
                  </a:txBody>
                  <a:tcPr marL="68580" marR="68580" marT="0" marB="0" vert="horz" anchor="ctr" anchorCtr="0"/>
                </a:tc>
                <a:tc>
                  <a:txBody>
                    <a:bodyPr/>
                    <a:p>
                      <a:pPr indent="0" algn="ctr">
                        <a:buNone/>
                      </a:pPr>
                      <a:r>
                        <a:rPr lang="en-US" sz="1400" b="0">
                          <a:latin typeface="等线" panose="02010600030101010101" pitchFamily="2" charset="-122"/>
                          <a:ea typeface="等线" panose="02010600030101010101" pitchFamily="2" charset="-122"/>
                          <a:cs typeface="等线" panose="02010600030101010101" pitchFamily="2" charset="-122"/>
                        </a:rPr>
                        <a:t>45</a:t>
                      </a:r>
                      <a:endParaRPr lang="en-US" altLang="en-US" sz="1400" b="0">
                        <a:latin typeface="等线" panose="02010600030101010101" pitchFamily="2" charset="-122"/>
                        <a:ea typeface="等线" panose="02010600030101010101" pitchFamily="2" charset="-122"/>
                        <a:cs typeface="等线" panose="02010600030101010101" pitchFamily="2" charset="-122"/>
                      </a:endParaRPr>
                    </a:p>
                  </a:txBody>
                  <a:tcPr marL="68580" marR="68580" marT="0" marB="0" vert="horz" anchor="ctr" anchorCtr="0"/>
                </a:tc>
                <a:tc>
                  <a:txBody>
                    <a:bodyPr/>
                    <a:p>
                      <a:pPr indent="0" algn="ctr">
                        <a:buNone/>
                      </a:pPr>
                      <a:r>
                        <a:rPr lang="en-US" sz="1400" b="0">
                          <a:latin typeface="等线" panose="02010600030101010101" pitchFamily="2" charset="-122"/>
                          <a:ea typeface="等线" panose="02010600030101010101" pitchFamily="2" charset="-122"/>
                          <a:cs typeface="等线" panose="02010600030101010101" pitchFamily="2" charset="-122"/>
                        </a:rPr>
                        <a:t>40</a:t>
                      </a:r>
                      <a:endParaRPr lang="en-US" altLang="en-US" sz="1400" b="0">
                        <a:latin typeface="等线" panose="02010600030101010101" pitchFamily="2" charset="-122"/>
                        <a:ea typeface="等线" panose="02010600030101010101" pitchFamily="2" charset="-122"/>
                        <a:cs typeface="等线" panose="02010600030101010101" pitchFamily="2" charset="-122"/>
                      </a:endParaRPr>
                    </a:p>
                  </a:txBody>
                  <a:tcPr marL="68580" marR="68580" marT="0" marB="0" vert="horz" anchor="ctr" anchorCtr="0"/>
                </a:tc>
                <a:tc>
                  <a:txBody>
                    <a:bodyPr/>
                    <a:p>
                      <a:pPr indent="0" algn="ctr">
                        <a:buNone/>
                      </a:pPr>
                      <a:r>
                        <a:rPr lang="en-US" sz="1400" b="0">
                          <a:latin typeface="等线" panose="02010600030101010101" pitchFamily="2" charset="-122"/>
                          <a:ea typeface="等线" panose="02010600030101010101" pitchFamily="2" charset="-122"/>
                          <a:cs typeface="等线" panose="02010600030101010101" pitchFamily="2" charset="-122"/>
                        </a:rPr>
                        <a:t>21</a:t>
                      </a:r>
                      <a:endParaRPr lang="en-US" altLang="en-US" sz="1400" b="0">
                        <a:latin typeface="等线" panose="02010600030101010101" pitchFamily="2" charset="-122"/>
                        <a:ea typeface="等线" panose="02010600030101010101" pitchFamily="2" charset="-122"/>
                        <a:cs typeface="等线" panose="02010600030101010101" pitchFamily="2" charset="-122"/>
                      </a:endParaRPr>
                    </a:p>
                  </a:txBody>
                  <a:tcPr marL="68580" marR="68580" marT="0" marB="0" vert="horz" anchor="ctr" anchorCtr="0"/>
                </a:tc>
              </a:tr>
              <a:tr h="360000">
                <a:tc>
                  <a:txBody>
                    <a:bodyPr/>
                    <a:p>
                      <a:pPr indent="0" algn="ctr">
                        <a:buNone/>
                      </a:pPr>
                      <a:r>
                        <a:rPr lang="en-US" sz="1400" b="0">
                          <a:latin typeface="等线" panose="02010600030101010101" pitchFamily="2" charset="-122"/>
                          <a:ea typeface="等线" panose="02010600030101010101" pitchFamily="2" charset="-122"/>
                          <a:cs typeface="等线" panose="02010600030101010101" pitchFamily="2" charset="-122"/>
                        </a:rPr>
                        <a:t>职业</a:t>
                      </a:r>
                      <a:endParaRPr lang="en-US" altLang="en-US" sz="1400" b="0">
                        <a:latin typeface="等线" panose="02010600030101010101" pitchFamily="2" charset="-122"/>
                        <a:ea typeface="等线" panose="02010600030101010101" pitchFamily="2" charset="-122"/>
                        <a:cs typeface="等线" panose="02010600030101010101" pitchFamily="2" charset="-122"/>
                      </a:endParaRPr>
                    </a:p>
                  </a:txBody>
                  <a:tcPr marL="68580" marR="68580" marT="0" marB="0" vert="horz" anchor="ctr" anchorCtr="0"/>
                </a:tc>
                <a:tc>
                  <a:txBody>
                    <a:bodyPr/>
                    <a:p>
                      <a:pPr indent="0" algn="ctr">
                        <a:buNone/>
                      </a:pPr>
                      <a:r>
                        <a:rPr lang="en-US" sz="1400" b="0">
                          <a:latin typeface="等线" panose="02010600030101010101" pitchFamily="2" charset="-122"/>
                          <a:ea typeface="等线" panose="02010600030101010101" pitchFamily="2" charset="-122"/>
                          <a:cs typeface="等线" panose="02010600030101010101" pitchFamily="2" charset="-122"/>
                        </a:rPr>
                        <a:t>同济大学后勤部采购员</a:t>
                      </a:r>
                      <a:endParaRPr lang="en-US" altLang="en-US" sz="1400" b="0">
                        <a:latin typeface="等线" panose="02010600030101010101" pitchFamily="2" charset="-122"/>
                        <a:ea typeface="等线" panose="02010600030101010101" pitchFamily="2" charset="-122"/>
                        <a:cs typeface="等线" panose="02010600030101010101" pitchFamily="2" charset="-122"/>
                      </a:endParaRPr>
                    </a:p>
                  </a:txBody>
                  <a:tcPr marL="68580" marR="68580" marT="0" marB="0" vert="horz" anchor="ctr" anchorCtr="0"/>
                </a:tc>
                <a:tc>
                  <a:txBody>
                    <a:bodyPr/>
                    <a:p>
                      <a:pPr indent="0" algn="ctr">
                        <a:buNone/>
                      </a:pPr>
                      <a:r>
                        <a:rPr lang="en-US" sz="1400" b="0">
                          <a:latin typeface="等线" panose="02010600030101010101" pitchFamily="2" charset="-122"/>
                          <a:ea typeface="等线" panose="02010600030101010101" pitchFamily="2" charset="-122"/>
                          <a:cs typeface="等线" panose="02010600030101010101" pitchFamily="2" charset="-122"/>
                        </a:rPr>
                        <a:t>同济大学秋谷苑后厨厨师长</a:t>
                      </a:r>
                      <a:endParaRPr lang="en-US" altLang="en-US" sz="1400" b="0">
                        <a:latin typeface="等线" panose="02010600030101010101" pitchFamily="2" charset="-122"/>
                        <a:ea typeface="等线" panose="02010600030101010101" pitchFamily="2" charset="-122"/>
                        <a:cs typeface="等线" panose="02010600030101010101" pitchFamily="2" charset="-122"/>
                      </a:endParaRPr>
                    </a:p>
                  </a:txBody>
                  <a:tcPr marL="68580" marR="68580" marT="0" marB="0" vert="horz" anchor="ctr" anchorCtr="0"/>
                </a:tc>
                <a:tc>
                  <a:txBody>
                    <a:bodyPr/>
                    <a:p>
                      <a:pPr indent="0" algn="ctr">
                        <a:buNone/>
                      </a:pPr>
                      <a:r>
                        <a:rPr lang="en-US" sz="1400" b="0">
                          <a:latin typeface="等线" panose="02010600030101010101" pitchFamily="2" charset="-122"/>
                          <a:ea typeface="等线" panose="02010600030101010101" pitchFamily="2" charset="-122"/>
                          <a:cs typeface="等线" panose="02010600030101010101" pitchFamily="2" charset="-122"/>
                        </a:rPr>
                        <a:t>春禾苑1楼3号窗口管理员</a:t>
                      </a:r>
                      <a:endParaRPr lang="en-US" altLang="en-US" sz="1400" b="0">
                        <a:latin typeface="等线" panose="02010600030101010101" pitchFamily="2" charset="-122"/>
                        <a:ea typeface="等线" panose="02010600030101010101" pitchFamily="2" charset="-122"/>
                        <a:cs typeface="等线" panose="02010600030101010101" pitchFamily="2" charset="-122"/>
                      </a:endParaRPr>
                    </a:p>
                  </a:txBody>
                  <a:tcPr marL="68580" marR="68580" marT="0" marB="0" vert="horz" anchor="ctr" anchorCtr="0"/>
                </a:tc>
                <a:tc>
                  <a:txBody>
                    <a:bodyPr/>
                    <a:p>
                      <a:pPr indent="0" algn="ctr">
                        <a:buNone/>
                      </a:pPr>
                      <a:r>
                        <a:rPr lang="en-US" sz="1400" b="0">
                          <a:latin typeface="等线" panose="02010600030101010101" pitchFamily="2" charset="-122"/>
                          <a:ea typeface="等线" panose="02010600030101010101" pitchFamily="2" charset="-122"/>
                          <a:cs typeface="等线" panose="02010600030101010101" pitchFamily="2" charset="-122"/>
                        </a:rPr>
                        <a:t>同济大学2021级本科生</a:t>
                      </a:r>
                      <a:endParaRPr lang="en-US" altLang="en-US" sz="1400" b="0">
                        <a:latin typeface="等线" panose="02010600030101010101" pitchFamily="2" charset="-122"/>
                        <a:ea typeface="等线" panose="02010600030101010101" pitchFamily="2" charset="-122"/>
                        <a:cs typeface="等线" panose="02010600030101010101" pitchFamily="2" charset="-122"/>
                      </a:endParaRPr>
                    </a:p>
                  </a:txBody>
                  <a:tcPr marL="68580" marR="68580" marT="0" marB="0" vert="horz" anchor="ctr" anchorCtr="0"/>
                </a:tc>
              </a:tr>
              <a:tr h="2044700">
                <a:tc>
                  <a:txBody>
                    <a:bodyPr/>
                    <a:p>
                      <a:pPr indent="0" algn="ctr">
                        <a:buNone/>
                      </a:pPr>
                      <a:r>
                        <a:rPr lang="en-US" sz="1400" b="0">
                          <a:latin typeface="等线" panose="02010600030101010101" pitchFamily="2" charset="-122"/>
                          <a:ea typeface="等线" panose="02010600030101010101" pitchFamily="2" charset="-122"/>
                          <a:cs typeface="等线" panose="02010600030101010101" pitchFamily="2" charset="-122"/>
                        </a:rPr>
                        <a:t>与系统的互动</a:t>
                      </a:r>
                      <a:endParaRPr lang="en-US" altLang="en-US" sz="1400" b="0">
                        <a:latin typeface="等线" panose="02010600030101010101" pitchFamily="2" charset="-122"/>
                        <a:ea typeface="等线" panose="02010600030101010101" pitchFamily="2" charset="-122"/>
                        <a:cs typeface="等线" panose="02010600030101010101" pitchFamily="2" charset="-122"/>
                      </a:endParaRPr>
                    </a:p>
                  </a:txBody>
                  <a:tcPr marL="68580" marR="68580" marT="0" marB="0" vert="horz" anchor="ctr" anchorCtr="0"/>
                </a:tc>
                <a:tc>
                  <a:txBody>
                    <a:bodyPr/>
                    <a:p>
                      <a:pPr indent="0" algn="ctr">
                        <a:buNone/>
                      </a:pPr>
                      <a:r>
                        <a:rPr lang="en-US" sz="1400" b="0">
                          <a:latin typeface="等线" panose="02010600030101010101" pitchFamily="2" charset="-122"/>
                          <a:ea typeface="等线" panose="02010600030101010101" pitchFamily="2" charset="-122"/>
                          <a:cs typeface="等线" panose="02010600030101010101" pitchFamily="2" charset="-122"/>
                        </a:rPr>
                        <a:t>每天在进行采购的时候，王师傅会在确认原料入库后，将采购的原料、数量、来源和单号等相关信息提交到系统中，待审核后公示，以便食客追根溯源</a:t>
                      </a:r>
                      <a:endParaRPr lang="en-US" altLang="en-US" sz="1400" b="0">
                        <a:latin typeface="等线" panose="02010600030101010101" pitchFamily="2" charset="-122"/>
                        <a:ea typeface="等线" panose="02010600030101010101" pitchFamily="2" charset="-122"/>
                        <a:cs typeface="等线" panose="02010600030101010101" pitchFamily="2" charset="-122"/>
                      </a:endParaRPr>
                    </a:p>
                  </a:txBody>
                  <a:tcPr marL="68580" marR="68580" marT="0" marB="0" vert="horz" anchor="ctr" anchorCtr="0"/>
                </a:tc>
                <a:tc>
                  <a:txBody>
                    <a:bodyPr/>
                    <a:p>
                      <a:pPr indent="0" algn="ctr">
                        <a:buNone/>
                      </a:pPr>
                      <a:r>
                        <a:rPr lang="en-US" sz="1400" b="0">
                          <a:latin typeface="等线" panose="02010600030101010101" pitchFamily="2" charset="-122"/>
                          <a:ea typeface="等线" panose="02010600030101010101" pitchFamily="2" charset="-122"/>
                          <a:cs typeface="等线" panose="02010600030101010101" pitchFamily="2" charset="-122"/>
                        </a:rPr>
                        <a:t>每天柴师傅都会查询系统，看看仓库里有什么原料，并和厨子们讨论出菜单和制作量后，将其提交到系统中</a:t>
                      </a:r>
                      <a:endParaRPr lang="en-US" altLang="en-US" sz="1400" b="0">
                        <a:latin typeface="等线" panose="02010600030101010101" pitchFamily="2" charset="-122"/>
                        <a:ea typeface="等线" panose="02010600030101010101" pitchFamily="2" charset="-122"/>
                        <a:cs typeface="等线" panose="02010600030101010101" pitchFamily="2" charset="-122"/>
                      </a:endParaRPr>
                    </a:p>
                  </a:txBody>
                  <a:tcPr marL="68580" marR="68580" marT="0" marB="0" vert="horz" anchor="ctr" anchorCtr="0"/>
                </a:tc>
                <a:tc>
                  <a:txBody>
                    <a:bodyPr/>
                    <a:p>
                      <a:pPr indent="0" algn="ctr">
                        <a:buNone/>
                      </a:pPr>
                      <a:r>
                        <a:rPr lang="en-US" sz="1400" b="0">
                          <a:latin typeface="等线" panose="02010600030101010101" pitchFamily="2" charset="-122"/>
                          <a:ea typeface="等线" panose="02010600030101010101" pitchFamily="2" charset="-122"/>
                          <a:cs typeface="等线" panose="02010600030101010101" pitchFamily="2" charset="-122"/>
                        </a:rPr>
                        <a:t>食堂每开始发放一餐，黄师傅就根据重新送回后厨的空盘子原来所装的菜，在系统中将这个菜的数量-1盘，达到实时监控该窗口菜品数量的效果</a:t>
                      </a:r>
                      <a:endParaRPr lang="en-US" altLang="en-US" sz="1400" b="0">
                        <a:latin typeface="等线" panose="02010600030101010101" pitchFamily="2" charset="-122"/>
                        <a:ea typeface="等线" panose="02010600030101010101" pitchFamily="2" charset="-122"/>
                        <a:cs typeface="等线" panose="02010600030101010101" pitchFamily="2" charset="-122"/>
                      </a:endParaRPr>
                    </a:p>
                  </a:txBody>
                  <a:tcPr marL="68580" marR="68580" marT="0" marB="0" vert="horz" anchor="ctr" anchorCtr="0"/>
                </a:tc>
                <a:tc>
                  <a:txBody>
                    <a:bodyPr/>
                    <a:p>
                      <a:pPr indent="0" algn="ctr">
                        <a:buNone/>
                      </a:pPr>
                      <a:r>
                        <a:rPr lang="en-US" sz="1400" b="0">
                          <a:latin typeface="等线" panose="02010600030101010101" pitchFamily="2" charset="-122"/>
                          <a:ea typeface="等线" panose="02010600030101010101" pitchFamily="2" charset="-122"/>
                          <a:cs typeface="等线" panose="02010600030101010101" pitchFamily="2" charset="-122"/>
                        </a:rPr>
                        <a:t>苏同学每次排长队时都会在系统中看看自己排的这个窗口有什么菜，卖完了没有。平时他也会在系统中搜搜菜品，简单规划下一餐。有时候不放心，他也会在系统中看看食材的来源。</a:t>
                      </a:r>
                      <a:endParaRPr lang="en-US" altLang="en-US" sz="1400" b="0">
                        <a:latin typeface="等线" panose="02010600030101010101" pitchFamily="2" charset="-122"/>
                        <a:ea typeface="等线" panose="02010600030101010101" pitchFamily="2" charset="-122"/>
                        <a:cs typeface="等线" panose="02010600030101010101" pitchFamily="2" charset="-122"/>
                      </a:endParaRPr>
                    </a:p>
                  </a:txBody>
                  <a:tcPr marL="68580" marR="68580" marT="0" marB="0" vert="horz" anchor="ctr" anchorCtr="0"/>
                </a:tc>
              </a:tr>
            </a:tbl>
          </a:graphicData>
        </a:graphic>
      </p:graphicFrame>
      <p:pic>
        <p:nvPicPr>
          <p:cNvPr id="13" name="图片 14" descr="fd3f7545fdcd49f7bd8b0c7533eb318a"/>
          <p:cNvPicPr>
            <a:picLocks noChangeAspect="1"/>
          </p:cNvPicPr>
          <p:nvPr>
            <p:custDataLst>
              <p:tags r:id="rId2"/>
            </p:custDataLst>
          </p:nvPr>
        </p:nvPicPr>
        <p:blipFill>
          <a:blip r:embed="rId3"/>
          <a:stretch>
            <a:fillRect/>
          </a:stretch>
        </p:blipFill>
        <p:spPr>
          <a:xfrm>
            <a:off x="2740660" y="1694180"/>
            <a:ext cx="1666875" cy="1890395"/>
          </a:xfrm>
          <a:prstGeom prst="rect">
            <a:avLst/>
          </a:prstGeom>
        </p:spPr>
      </p:pic>
      <p:pic>
        <p:nvPicPr>
          <p:cNvPr id="15" name="图片 15" descr="9d9337b70f964c898e57244b4ae4c728"/>
          <p:cNvPicPr>
            <a:picLocks noChangeAspect="1"/>
          </p:cNvPicPr>
          <p:nvPr>
            <p:custDataLst>
              <p:tags r:id="rId4"/>
            </p:custDataLst>
          </p:nvPr>
        </p:nvPicPr>
        <p:blipFill>
          <a:blip r:embed="rId5"/>
          <a:stretch>
            <a:fillRect/>
          </a:stretch>
        </p:blipFill>
        <p:spPr>
          <a:xfrm>
            <a:off x="5362575" y="1694180"/>
            <a:ext cx="1264285" cy="1894840"/>
          </a:xfrm>
          <a:prstGeom prst="rect">
            <a:avLst/>
          </a:prstGeom>
        </p:spPr>
      </p:pic>
      <p:pic>
        <p:nvPicPr>
          <p:cNvPr id="16" name="图片 16" descr="屏幕截图 2023-06-04 160806"/>
          <p:cNvPicPr>
            <a:picLocks noChangeAspect="1"/>
          </p:cNvPicPr>
          <p:nvPr>
            <p:custDataLst>
              <p:tags r:id="rId6"/>
            </p:custDataLst>
          </p:nvPr>
        </p:nvPicPr>
        <p:blipFill>
          <a:blip r:embed="rId7"/>
          <a:stretch>
            <a:fillRect/>
          </a:stretch>
        </p:blipFill>
        <p:spPr>
          <a:xfrm>
            <a:off x="7339330" y="1694180"/>
            <a:ext cx="1737360" cy="1873250"/>
          </a:xfrm>
          <a:prstGeom prst="rect">
            <a:avLst/>
          </a:prstGeom>
        </p:spPr>
      </p:pic>
      <p:pic>
        <p:nvPicPr>
          <p:cNvPr id="17" name="图片 17" descr="u=3980240069,2273401499&amp;fm=253&amp;fmt=auto&amp;app=138&amp;f=JPEG.webp"/>
          <p:cNvPicPr>
            <a:picLocks noChangeAspect="1"/>
          </p:cNvPicPr>
          <p:nvPr>
            <p:custDataLst>
              <p:tags r:id="rId8"/>
            </p:custDataLst>
          </p:nvPr>
        </p:nvPicPr>
        <p:blipFill>
          <a:blip r:embed="rId9"/>
          <a:stretch>
            <a:fillRect/>
          </a:stretch>
        </p:blipFill>
        <p:spPr>
          <a:xfrm>
            <a:off x="9683750" y="1691640"/>
            <a:ext cx="1331595" cy="187579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二、</a:t>
            </a:r>
            <a:r>
              <a:rPr lang="zh-CN" altLang="en-US" dirty="0"/>
              <a:t>内容分析</a:t>
            </a:r>
            <a:endParaRPr lang="zh-CN" altLang="en-US" dirty="0"/>
          </a:p>
        </p:txBody>
      </p:sp>
      <p:sp>
        <p:nvSpPr>
          <p:cNvPr id="3" name="内容占位符 2"/>
          <p:cNvSpPr>
            <a:spLocks noGrp="1"/>
          </p:cNvSpPr>
          <p:nvPr>
            <p:ph idx="1"/>
          </p:nvPr>
        </p:nvSpPr>
        <p:spPr/>
        <p:txBody>
          <a:bodyPr>
            <a:noAutofit/>
          </a:bodyPr>
          <a:lstStyle/>
          <a:p>
            <a:pPr fontAlgn="auto">
              <a:lnSpc>
                <a:spcPct val="150000"/>
              </a:lnSpc>
            </a:pPr>
            <a:r>
              <a:rPr lang="zh-CN" altLang="en-US" sz="1400" b="1" dirty="0"/>
              <a:t>1.采购员：</a:t>
            </a:r>
            <a:endParaRPr lang="zh-CN" altLang="en-US" sz="1400" b="1" dirty="0"/>
          </a:p>
          <a:p>
            <a:pPr fontAlgn="auto">
              <a:lnSpc>
                <a:spcPct val="150000"/>
              </a:lnSpc>
            </a:pPr>
            <a:r>
              <a:rPr lang="zh-CN" altLang="en-US" sz="1400" dirty="0"/>
              <a:t>查看食材信息：采购员可以在系统中查看食材的信息，包括食材名称、供应商、产地和价格等。</a:t>
            </a:r>
            <a:endParaRPr lang="zh-CN" altLang="en-US" sz="1400" dirty="0"/>
          </a:p>
          <a:p>
            <a:pPr fontAlgn="auto">
              <a:lnSpc>
                <a:spcPct val="150000"/>
              </a:lnSpc>
            </a:pPr>
            <a:r>
              <a:rPr lang="zh-CN" altLang="en-US" sz="1400" dirty="0"/>
              <a:t>添加新食材：采购员可以在系统中添加新的食材，包括食材名称、供应商、产地和价格等。</a:t>
            </a:r>
            <a:endParaRPr lang="zh-CN" altLang="en-US" sz="1400" dirty="0"/>
          </a:p>
          <a:p>
            <a:pPr fontAlgn="auto">
              <a:lnSpc>
                <a:spcPct val="150000"/>
              </a:lnSpc>
            </a:pPr>
            <a:r>
              <a:rPr lang="zh-CN" altLang="en-US" sz="1400" dirty="0"/>
              <a:t>更新食材信息：采购员可以在系统中更新食材的信息，包括食材名称、供应商、产地和价格等。</a:t>
            </a:r>
            <a:endParaRPr lang="zh-CN" altLang="en-US" sz="1400" dirty="0"/>
          </a:p>
          <a:p>
            <a:pPr fontAlgn="auto">
              <a:lnSpc>
                <a:spcPct val="150000"/>
              </a:lnSpc>
            </a:pPr>
            <a:r>
              <a:rPr lang="zh-CN" altLang="en-US" sz="1400" dirty="0"/>
              <a:t>删除食材：采购员可以在系统中删除不需要的食材，以保持食材信息的准确性。</a:t>
            </a:r>
            <a:endParaRPr lang="zh-CN" altLang="en-US" sz="1400" dirty="0"/>
          </a:p>
          <a:p>
            <a:pPr fontAlgn="auto">
              <a:lnSpc>
                <a:spcPct val="150000"/>
              </a:lnSpc>
            </a:pPr>
            <a:endParaRPr lang="zh-CN" altLang="en-US" sz="1400" dirty="0"/>
          </a:p>
          <a:p>
            <a:pPr fontAlgn="auto">
              <a:lnSpc>
                <a:spcPct val="150000"/>
              </a:lnSpc>
            </a:pPr>
            <a:r>
              <a:rPr lang="zh-CN" altLang="en-US" sz="1400" b="1" dirty="0"/>
              <a:t>2.食客：</a:t>
            </a:r>
            <a:endParaRPr lang="zh-CN" altLang="en-US" sz="1400" b="1" dirty="0"/>
          </a:p>
          <a:p>
            <a:pPr fontAlgn="auto">
              <a:lnSpc>
                <a:spcPct val="150000"/>
              </a:lnSpc>
            </a:pPr>
            <a:r>
              <a:rPr lang="zh-CN" altLang="en-US" sz="1400" dirty="0"/>
              <a:t>查看菜单信息：食客可以在系统中查看学校内所有的菜单信息，包括菜品名称、得分、评论和描述等。</a:t>
            </a:r>
            <a:endParaRPr lang="zh-CN" altLang="en-US" sz="1400" dirty="0"/>
          </a:p>
          <a:p>
            <a:pPr fontAlgn="auto">
              <a:lnSpc>
                <a:spcPct val="150000"/>
              </a:lnSpc>
            </a:pPr>
            <a:r>
              <a:rPr lang="zh-CN" altLang="en-US" sz="1400" dirty="0"/>
              <a:t>评价菜品：食客可以点击进入菜品详细信息页面，并根据食用体验进行评论。</a:t>
            </a:r>
            <a:endParaRPr lang="zh-CN" altLang="en-US" sz="1400" dirty="0"/>
          </a:p>
          <a:p>
            <a:pPr fontAlgn="auto">
              <a:lnSpc>
                <a:spcPct val="150000"/>
              </a:lnSpc>
            </a:pPr>
            <a:r>
              <a:rPr lang="zh-CN" altLang="en-US" sz="1400" dirty="0"/>
              <a:t>实时查看窗口信息：食客在排长队时，可以在系统中查看本窗口剩余菜品的信息，该信息具有即时性。</a:t>
            </a:r>
            <a:endParaRPr lang="zh-CN" altLang="en-US" sz="1400" dirty="0"/>
          </a:p>
          <a:p>
            <a:pPr fontAlgn="auto">
              <a:lnSpc>
                <a:spcPct val="150000"/>
              </a:lnSpc>
            </a:pPr>
            <a:r>
              <a:rPr lang="zh-CN" altLang="en-US" sz="1400" dirty="0"/>
              <a:t>查看原料信息：食客可以在系统中查看每一批原料的具体信息，达到公开透明化的效果。</a:t>
            </a:r>
            <a:endParaRPr lang="zh-CN" altLang="en-US" sz="1400" dirty="0"/>
          </a:p>
          <a:p>
            <a:pPr fontAlgn="auto">
              <a:lnSpc>
                <a:spcPct val="150000"/>
              </a:lnSpc>
            </a:pPr>
            <a:endParaRPr lang="zh-CN" altLang="en-US" sz="4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二、</a:t>
            </a:r>
            <a:r>
              <a:rPr lang="zh-CN" altLang="en-US" dirty="0"/>
              <a:t>内容分析</a:t>
            </a:r>
            <a:endParaRPr lang="zh-CN" altLang="en-US" dirty="0"/>
          </a:p>
        </p:txBody>
      </p:sp>
      <p:sp>
        <p:nvSpPr>
          <p:cNvPr id="3" name="内容占位符 2"/>
          <p:cNvSpPr>
            <a:spLocks noGrp="1"/>
          </p:cNvSpPr>
          <p:nvPr>
            <p:ph idx="1"/>
          </p:nvPr>
        </p:nvSpPr>
        <p:spPr>
          <a:xfrm>
            <a:off x="612140" y="1825625"/>
            <a:ext cx="11862435" cy="3762375"/>
          </a:xfrm>
        </p:spPr>
        <p:txBody>
          <a:bodyPr>
            <a:normAutofit/>
          </a:bodyPr>
          <a:lstStyle/>
          <a:p>
            <a:pPr fontAlgn="auto">
              <a:lnSpc>
                <a:spcPct val="150000"/>
              </a:lnSpc>
            </a:pPr>
            <a:r>
              <a:rPr lang="zh-CN" altLang="en-US" sz="1400" b="1" dirty="0"/>
              <a:t>3.厨师：</a:t>
            </a:r>
            <a:endParaRPr lang="zh-CN" altLang="en-US" sz="1400" b="1" dirty="0"/>
          </a:p>
          <a:p>
            <a:pPr fontAlgn="auto">
              <a:lnSpc>
                <a:spcPct val="150000"/>
              </a:lnSpc>
            </a:pPr>
            <a:r>
              <a:rPr lang="zh-CN" altLang="en-US" sz="1400" dirty="0"/>
              <a:t>制定菜单：厨师可以在系统中制定菜单，根据所在食堂的食材情况和菜品需求制定出符合要求的菜单和相应的制作数量，并更新到系统中。</a:t>
            </a:r>
            <a:endParaRPr lang="zh-CN" altLang="en-US" sz="1400" dirty="0"/>
          </a:p>
          <a:p>
            <a:pPr fontAlgn="auto">
              <a:lnSpc>
                <a:spcPct val="150000"/>
              </a:lnSpc>
            </a:pPr>
            <a:r>
              <a:rPr lang="zh-CN" altLang="en-US" sz="1400" dirty="0"/>
              <a:t>准备食材：厨师可以在系统中查看仓库中有的食材，准备食材并开始烹饪。</a:t>
            </a:r>
            <a:endParaRPr lang="zh-CN" altLang="en-US" sz="1400" dirty="0"/>
          </a:p>
          <a:p>
            <a:pPr fontAlgn="auto">
              <a:lnSpc>
                <a:spcPct val="150000"/>
              </a:lnSpc>
            </a:pPr>
            <a:r>
              <a:rPr lang="zh-CN" altLang="en-US" sz="1400" dirty="0"/>
              <a:t>管理菜品：管理员可以在系统中对菜品的信息，包括菜品名称、图片和描述等，进行增删和更新。</a:t>
            </a:r>
            <a:endParaRPr lang="zh-CN" altLang="en-US" sz="1400" dirty="0"/>
          </a:p>
          <a:p>
            <a:pPr fontAlgn="auto">
              <a:lnSpc>
                <a:spcPct val="150000"/>
              </a:lnSpc>
            </a:pPr>
            <a:endParaRPr lang="zh-CN" altLang="en-US" sz="1400" dirty="0"/>
          </a:p>
          <a:p>
            <a:pPr fontAlgn="auto">
              <a:lnSpc>
                <a:spcPct val="150000"/>
              </a:lnSpc>
            </a:pPr>
            <a:r>
              <a:rPr lang="zh-CN" altLang="en-US" sz="1400" b="1" dirty="0"/>
              <a:t>4.窗口管理员：</a:t>
            </a:r>
            <a:endParaRPr lang="zh-CN" altLang="en-US" sz="1400" b="1" dirty="0"/>
          </a:p>
          <a:p>
            <a:pPr fontAlgn="auto">
              <a:lnSpc>
                <a:spcPct val="150000"/>
              </a:lnSpc>
            </a:pPr>
            <a:r>
              <a:rPr lang="zh-CN" altLang="en-US" sz="1400" dirty="0"/>
              <a:t>查看窗口菜品数量：在每次分发菜品前，窗口管理员可以得知该窗口在这一餐总共有多少菜品。</a:t>
            </a:r>
            <a:endParaRPr lang="zh-CN" altLang="en-US" sz="1400" dirty="0"/>
          </a:p>
          <a:p>
            <a:pPr fontAlgn="auto">
              <a:lnSpc>
                <a:spcPct val="150000"/>
              </a:lnSpc>
            </a:pPr>
            <a:r>
              <a:rPr lang="zh-CN" altLang="en-US" sz="1400" dirty="0"/>
              <a:t>对窗口菜品数量进行监控：每分发完一盘菜后，盘子会回到后厨，此时窗口管理员在系统中将对应的菜品盘数-1。</a:t>
            </a:r>
            <a:endParaRPr lang="zh-CN" altLang="en-US" sz="14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三、</a:t>
            </a:r>
            <a:r>
              <a:rPr lang="zh-CN" altLang="en-US" dirty="0"/>
              <a:t>功能生成</a:t>
            </a:r>
            <a:endParaRPr lang="zh-CN" altLang="en-US" dirty="0"/>
          </a:p>
        </p:txBody>
      </p:sp>
      <p:pic>
        <p:nvPicPr>
          <p:cNvPr id="18" name="图片 18" descr="屏幕截图 2023-06-04 172632"/>
          <p:cNvPicPr>
            <a:picLocks noChangeAspect="1"/>
          </p:cNvPicPr>
          <p:nvPr>
            <p:custDataLst>
              <p:tags r:id="rId1"/>
            </p:custDataLst>
          </p:nvPr>
        </p:nvPicPr>
        <p:blipFill>
          <a:blip r:embed="rId2"/>
          <a:stretch>
            <a:fillRect/>
          </a:stretch>
        </p:blipFill>
        <p:spPr>
          <a:xfrm>
            <a:off x="2524760" y="2039620"/>
            <a:ext cx="7143115" cy="3967480"/>
          </a:xfrm>
          <a:prstGeom prst="rect">
            <a:avLst/>
          </a:prstGeom>
        </p:spPr>
      </p:pic>
      <p:sp>
        <p:nvSpPr>
          <p:cNvPr id="5" name="标题 1"/>
          <p:cNvSpPr>
            <a:spLocks noGrp="1"/>
          </p:cNvSpPr>
          <p:nvPr>
            <p:custDataLst>
              <p:tags r:id="rId3"/>
            </p:custDataLst>
          </p:nvPr>
        </p:nvSpPr>
        <p:spPr>
          <a:xfrm>
            <a:off x="1032510" y="1391285"/>
            <a:ext cx="3239135" cy="76454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000" dirty="0"/>
              <a:t>1.</a:t>
            </a:r>
            <a:r>
              <a:rPr lang="zh-CN" altLang="en-US" sz="2000" dirty="0"/>
              <a:t>选择角色和</a:t>
            </a:r>
            <a:r>
              <a:rPr lang="zh-CN" altLang="en-US" sz="2000" dirty="0"/>
              <a:t>登录页</a:t>
            </a:r>
            <a:endParaRPr lang="zh-CN" altLang="en-US" sz="20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三、</a:t>
            </a:r>
            <a:r>
              <a:rPr lang="zh-CN" altLang="en-US" dirty="0"/>
              <a:t>功能生成</a:t>
            </a:r>
            <a:endParaRPr lang="zh-CN" altLang="en-US" dirty="0"/>
          </a:p>
        </p:txBody>
      </p:sp>
      <p:sp>
        <p:nvSpPr>
          <p:cNvPr id="5" name="标题 1"/>
          <p:cNvSpPr>
            <a:spLocks noGrp="1"/>
          </p:cNvSpPr>
          <p:nvPr>
            <p:custDataLst>
              <p:tags r:id="rId1"/>
            </p:custDataLst>
          </p:nvPr>
        </p:nvSpPr>
        <p:spPr>
          <a:xfrm>
            <a:off x="1032510" y="1391285"/>
            <a:ext cx="3239135" cy="76454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000" dirty="0"/>
              <a:t>2.</a:t>
            </a:r>
            <a:r>
              <a:rPr lang="zh-CN" altLang="en-US" sz="2000" dirty="0"/>
              <a:t>采购员</a:t>
            </a:r>
            <a:r>
              <a:rPr lang="zh-CN" altLang="en-US" sz="2000" dirty="0"/>
              <a:t>角色用例</a:t>
            </a:r>
            <a:endParaRPr lang="zh-CN" altLang="en-US" sz="2000" dirty="0"/>
          </a:p>
        </p:txBody>
      </p:sp>
      <p:pic>
        <p:nvPicPr>
          <p:cNvPr id="19" name="图片 19" descr="屏幕截图 2023-06-04 172655"/>
          <p:cNvPicPr>
            <a:picLocks noChangeAspect="1"/>
          </p:cNvPicPr>
          <p:nvPr>
            <p:custDataLst>
              <p:tags r:id="rId2"/>
            </p:custDataLst>
          </p:nvPr>
        </p:nvPicPr>
        <p:blipFill>
          <a:blip r:embed="rId3"/>
          <a:stretch>
            <a:fillRect/>
          </a:stretch>
        </p:blipFill>
        <p:spPr>
          <a:xfrm>
            <a:off x="2588895" y="2049780"/>
            <a:ext cx="7013575" cy="391350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三、</a:t>
            </a:r>
            <a:r>
              <a:rPr lang="zh-CN" altLang="en-US" dirty="0"/>
              <a:t>功能生成</a:t>
            </a:r>
            <a:endParaRPr lang="zh-CN" altLang="en-US" dirty="0"/>
          </a:p>
        </p:txBody>
      </p:sp>
      <p:sp>
        <p:nvSpPr>
          <p:cNvPr id="5" name="标题 1"/>
          <p:cNvSpPr>
            <a:spLocks noGrp="1"/>
          </p:cNvSpPr>
          <p:nvPr>
            <p:custDataLst>
              <p:tags r:id="rId1"/>
            </p:custDataLst>
          </p:nvPr>
        </p:nvSpPr>
        <p:spPr>
          <a:xfrm>
            <a:off x="1032510" y="1391285"/>
            <a:ext cx="3239135" cy="76454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000" dirty="0"/>
              <a:t>3.</a:t>
            </a:r>
            <a:r>
              <a:rPr lang="zh-CN" altLang="en-US" sz="2000" dirty="0"/>
              <a:t>食客角色用例</a:t>
            </a:r>
            <a:endParaRPr lang="zh-CN" altLang="en-US" sz="2000" dirty="0"/>
          </a:p>
        </p:txBody>
      </p:sp>
      <p:pic>
        <p:nvPicPr>
          <p:cNvPr id="20" name="图片 20" descr="屏幕截图 2023-06-04 172712"/>
          <p:cNvPicPr>
            <a:picLocks noChangeAspect="1"/>
          </p:cNvPicPr>
          <p:nvPr>
            <p:custDataLst>
              <p:tags r:id="rId2"/>
            </p:custDataLst>
          </p:nvPr>
        </p:nvPicPr>
        <p:blipFill>
          <a:blip r:embed="rId3"/>
          <a:stretch>
            <a:fillRect/>
          </a:stretch>
        </p:blipFill>
        <p:spPr>
          <a:xfrm>
            <a:off x="929005" y="2155825"/>
            <a:ext cx="10333990" cy="454787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三、</a:t>
            </a:r>
            <a:r>
              <a:rPr lang="zh-CN" altLang="en-US" dirty="0"/>
              <a:t>功能生成</a:t>
            </a:r>
            <a:endParaRPr lang="zh-CN" altLang="en-US" dirty="0"/>
          </a:p>
        </p:txBody>
      </p:sp>
      <p:sp>
        <p:nvSpPr>
          <p:cNvPr id="5" name="标题 1"/>
          <p:cNvSpPr>
            <a:spLocks noGrp="1"/>
          </p:cNvSpPr>
          <p:nvPr>
            <p:custDataLst>
              <p:tags r:id="rId1"/>
            </p:custDataLst>
          </p:nvPr>
        </p:nvSpPr>
        <p:spPr>
          <a:xfrm>
            <a:off x="1032510" y="1391285"/>
            <a:ext cx="3239135" cy="76454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t>4.</a:t>
            </a:r>
            <a:r>
              <a:rPr lang="zh-CN" altLang="en-US" sz="2000" dirty="0"/>
              <a:t>厨师角色用例</a:t>
            </a:r>
            <a:endParaRPr lang="zh-CN" altLang="en-US" sz="2000" dirty="0"/>
          </a:p>
        </p:txBody>
      </p:sp>
      <p:pic>
        <p:nvPicPr>
          <p:cNvPr id="21" name="图片 21" descr="屏幕截图 2023-06-04 172733"/>
          <p:cNvPicPr>
            <a:picLocks noChangeAspect="1"/>
          </p:cNvPicPr>
          <p:nvPr>
            <p:custDataLst>
              <p:tags r:id="rId2"/>
            </p:custDataLst>
          </p:nvPr>
        </p:nvPicPr>
        <p:blipFill>
          <a:blip r:embed="rId3"/>
          <a:stretch>
            <a:fillRect/>
          </a:stretch>
        </p:blipFill>
        <p:spPr>
          <a:xfrm>
            <a:off x="3521710" y="1937703"/>
            <a:ext cx="5270500" cy="4549775"/>
          </a:xfrm>
          <a:prstGeom prst="rect">
            <a:avLst/>
          </a:prstGeom>
        </p:spPr>
      </p:pic>
    </p:spTree>
  </p:cSld>
  <p:clrMapOvr>
    <a:masterClrMapping/>
  </p:clrMapOvr>
</p:sld>
</file>

<file path=ppt/tags/tag1.xml><?xml version="1.0" encoding="utf-8"?>
<p:tagLst xmlns:p="http://schemas.openxmlformats.org/presentationml/2006/main">
  <p:tag name="KSO_WM_UNIT_TABLE_BEAUTIFY" val="smartTable{11ecaad5-2dbf-461f-ae6c-ce2366c8af49}"/>
  <p:tag name="TABLE_ENDDRAG_ORIGIN_RECT" val="828*469"/>
  <p:tag name="TABLE_ENDDRAG_RECT" val="66*66*828*469"/>
</p:tagLst>
</file>

<file path=ppt/tags/tag10.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6.xml><?xml version="1.0" encoding="utf-8"?>
<p:tagLst xmlns:p="http://schemas.openxmlformats.org/presentationml/2006/main">
  <p:tag name="KSO_WM_BEAUTIFY_FLAG" val=""/>
</p:tagLst>
</file>

<file path=ppt/tags/tag17.xml><?xml version="1.0" encoding="utf-8"?>
<p:tagLst xmlns:p="http://schemas.openxmlformats.org/presentationml/2006/main">
  <p:tag name="KSO_WM_BEAUTIFY_FLAG" val=""/>
</p:tagLst>
</file>

<file path=ppt/tags/tag18.xml><?xml version="1.0" encoding="utf-8"?>
<p:tagLst xmlns:p="http://schemas.openxmlformats.org/presentationml/2006/main">
  <p:tag name="KSO_WM_BEAUTIFY_FLAG" val=""/>
</p:tagLst>
</file>

<file path=ppt/tags/tag19.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20.xml><?xml version="1.0" encoding="utf-8"?>
<p:tagLst xmlns:p="http://schemas.openxmlformats.org/presentationml/2006/main">
  <p:tag name="KSO_WM_BEAUTIFY_FLAG" val=""/>
</p:tagLst>
</file>

<file path=ppt/tags/tag21.xml><?xml version="1.0" encoding="utf-8"?>
<p:tagLst xmlns:p="http://schemas.openxmlformats.org/presentationml/2006/main">
  <p:tag name="KSO_WM_BEAUTIFY_FLAG" val=""/>
</p:tagLst>
</file>

<file path=ppt/tags/tag22.xml><?xml version="1.0" encoding="utf-8"?>
<p:tagLst xmlns:p="http://schemas.openxmlformats.org/presentationml/2006/main">
  <p:tag name="KSO_WM_BEAUTIFY_FLAG" val=""/>
</p:tagLst>
</file>

<file path=ppt/tags/tag23.xml><?xml version="1.0" encoding="utf-8"?>
<p:tagLst xmlns:p="http://schemas.openxmlformats.org/presentationml/2006/main">
  <p:tag name="KSO_WM_BEAUTIFY_FLAG" val=""/>
</p:tagLst>
</file>

<file path=ppt/tags/tag24.xml><?xml version="1.0" encoding="utf-8"?>
<p:tagLst xmlns:p="http://schemas.openxmlformats.org/presentationml/2006/main">
  <p:tag name="KSO_WM_BEAUTIFY_FLAG" val=""/>
</p:tagLst>
</file>

<file path=ppt/tags/tag25.xml><?xml version="1.0" encoding="utf-8"?>
<p:tagLst xmlns:p="http://schemas.openxmlformats.org/presentationml/2006/main">
  <p:tag name="KSO_WM_BEAUTIFY_FLAG" val=""/>
</p:tagLst>
</file>

<file path=ppt/tags/tag26.xml><?xml version="1.0" encoding="utf-8"?>
<p:tagLst xmlns:p="http://schemas.openxmlformats.org/presentationml/2006/main">
  <p:tag name="KSO_WM_BEAUTIFY_FLAG" val=""/>
</p:tagLst>
</file>

<file path=ppt/tags/tag27.xml><?xml version="1.0" encoding="utf-8"?>
<p:tagLst xmlns:p="http://schemas.openxmlformats.org/presentationml/2006/main">
  <p:tag name="KSO_WM_BEAUTIFY_FLAG" val=""/>
</p:tagLst>
</file>

<file path=ppt/tags/tag28.xml><?xml version="1.0" encoding="utf-8"?>
<p:tagLst xmlns:p="http://schemas.openxmlformats.org/presentationml/2006/main">
  <p:tag name="KSO_WM_BEAUTIFY_FLAG" val=""/>
</p:tagLst>
</file>

<file path=ppt/tags/tag29.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30.xml><?xml version="1.0" encoding="utf-8"?>
<p:tagLst xmlns:p="http://schemas.openxmlformats.org/presentationml/2006/main">
  <p:tag name="KSO_WM_BEAUTIFY_FLAG" val=""/>
</p:tagLst>
</file>

<file path=ppt/tags/tag31.xml><?xml version="1.0" encoding="utf-8"?>
<p:tagLst xmlns:p="http://schemas.openxmlformats.org/presentationml/2006/main">
  <p:tag name="KSO_WM_BEAUTIFY_FLAG" val=""/>
</p:tagLst>
</file>

<file path=ppt/tags/tag32.xml><?xml version="1.0" encoding="utf-8"?>
<p:tagLst xmlns:p="http://schemas.openxmlformats.org/presentationml/2006/main">
  <p:tag name="KSO_WM_BEAUTIFY_FLAG" val=""/>
</p:tagLst>
</file>

<file path=ppt/tags/tag33.xml><?xml version="1.0" encoding="utf-8"?>
<p:tagLst xmlns:p="http://schemas.openxmlformats.org/presentationml/2006/main">
  <p:tag name="KSO_WM_BEAUTIFY_FLAG" val=""/>
</p:tagLst>
</file>

<file path=ppt/tags/tag34.xml><?xml version="1.0" encoding="utf-8"?>
<p:tagLst xmlns:p="http://schemas.openxmlformats.org/presentationml/2006/main">
  <p:tag name="KSO_WM_BEAUTIFY_FLAG" val=""/>
</p:tagLst>
</file>

<file path=ppt/tags/tag35.xml><?xml version="1.0" encoding="utf-8"?>
<p:tagLst xmlns:p="http://schemas.openxmlformats.org/presentationml/2006/main">
  <p:tag name="KSO_WM_BEAUTIFY_FLAG" val=""/>
</p:tagLst>
</file>

<file path=ppt/tags/tag36.xml><?xml version="1.0" encoding="utf-8"?>
<p:tagLst xmlns:p="http://schemas.openxmlformats.org/presentationml/2006/main">
  <p:tag name="KSO_WM_BEAUTIFY_FLAG" val=""/>
</p:tagLst>
</file>

<file path=ppt/tags/tag37.xml><?xml version="1.0" encoding="utf-8"?>
<p:tagLst xmlns:p="http://schemas.openxmlformats.org/presentationml/2006/main">
  <p:tag name="KSO_WM_BEAUTIFY_FLAG" val=""/>
</p:tagLst>
</file>

<file path=ppt/tags/tag38.xml><?xml version="1.0" encoding="utf-8"?>
<p:tagLst xmlns:p="http://schemas.openxmlformats.org/presentationml/2006/main">
  <p:tag name="KSO_WM_BEAUTIFY_FLAG" val=""/>
</p:tagLst>
</file>

<file path=ppt/tags/tag39.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40.xml><?xml version="1.0" encoding="utf-8"?>
<p:tagLst xmlns:p="http://schemas.openxmlformats.org/presentationml/2006/main">
  <p:tag name="KSO_WM_BEAUTIFY_FLAG" val=""/>
</p:tagLst>
</file>

<file path=ppt/tags/tag41.xml><?xml version="1.0" encoding="utf-8"?>
<p:tagLst xmlns:p="http://schemas.openxmlformats.org/presentationml/2006/main">
  <p:tag name="KSO_WM_BEAUTIFY_FLAG" val=""/>
</p:tagLst>
</file>

<file path=ppt/tags/tag42.xml><?xml version="1.0" encoding="utf-8"?>
<p:tagLst xmlns:p="http://schemas.openxmlformats.org/presentationml/2006/main">
  <p:tag name="KSO_WM_BEAUTIFY_FLAG" val=""/>
</p:tagLst>
</file>

<file path=ppt/tags/tag43.xml><?xml version="1.0" encoding="utf-8"?>
<p:tagLst xmlns:p="http://schemas.openxmlformats.org/presentationml/2006/main">
  <p:tag name="KSO_WM_BEAUTIFY_FLAG" val=""/>
</p:tagLst>
</file>

<file path=ppt/tags/tag44.xml><?xml version="1.0" encoding="utf-8"?>
<p:tagLst xmlns:p="http://schemas.openxmlformats.org/presentationml/2006/main">
  <p:tag name="KSO_WPP_MARK_KEY" val="996baaa3-5bdb-4389-a728-52eac5fc709d"/>
  <p:tag name="COMMONDATA" val="eyJoZGlkIjoiNTM5OGFiOWZlNDQ5MTAyMTMxYTdlYTVhNjUwODEzM2IifQ=="/>
</p:tagLst>
</file>

<file path=ppt/tags/tag5.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1782</Words>
  <Application>WPS 演示</Application>
  <PresentationFormat>宽屏</PresentationFormat>
  <Paragraphs>151</Paragraphs>
  <Slides>20</Slides>
  <Notes>0</Notes>
  <HiddenSlides>0</HiddenSlides>
  <MMClips>0</MMClips>
  <ScaleCrop>false</ScaleCrop>
  <HeadingPairs>
    <vt:vector size="6" baseType="variant">
      <vt:variant>
        <vt:lpstr>已用的字体</vt:lpstr>
      </vt:variant>
      <vt:variant>
        <vt:i4>9</vt:i4>
      </vt:variant>
      <vt:variant>
        <vt:lpstr>主题</vt:lpstr>
      </vt:variant>
      <vt:variant>
        <vt:i4>2</vt:i4>
      </vt:variant>
      <vt:variant>
        <vt:lpstr>幻灯片标题</vt:lpstr>
      </vt:variant>
      <vt:variant>
        <vt:i4>20</vt:i4>
      </vt:variant>
    </vt:vector>
  </HeadingPairs>
  <TitlesOfParts>
    <vt:vector size="31" baseType="lpstr">
      <vt:lpstr>Arial</vt:lpstr>
      <vt:lpstr>宋体</vt:lpstr>
      <vt:lpstr>Wingdings</vt:lpstr>
      <vt:lpstr>等线</vt:lpstr>
      <vt:lpstr>Times New Roman</vt:lpstr>
      <vt:lpstr>等线 Light</vt:lpstr>
      <vt:lpstr>微软雅黑</vt:lpstr>
      <vt:lpstr>Arial Unicode MS</vt:lpstr>
      <vt:lpstr>Calibri</vt:lpstr>
      <vt:lpstr>Office 主题​​</vt:lpstr>
      <vt:lpstr>1_Office 主题​​</vt:lpstr>
      <vt:lpstr>食堂清单</vt:lpstr>
      <vt:lpstr>原因</vt:lpstr>
      <vt:lpstr>一、角色设定</vt:lpstr>
      <vt:lpstr>二、内容分析</vt:lpstr>
      <vt:lpstr>一、角色设定</vt:lpstr>
      <vt:lpstr>三、功能生成</vt:lpstr>
      <vt:lpstr>三、功能生成</vt:lpstr>
      <vt:lpstr>三、功能生成</vt:lpstr>
      <vt:lpstr>三、功能生成</vt:lpstr>
      <vt:lpstr>三、功能生成</vt:lpstr>
      <vt:lpstr>一、角色设定</vt:lpstr>
      <vt:lpstr>UI——分角色：</vt:lpstr>
      <vt:lpstr>采购员：</vt:lpstr>
      <vt:lpstr>学生</vt:lpstr>
      <vt:lpstr>食客——看菜单</vt:lpstr>
      <vt:lpstr>学生</vt:lpstr>
      <vt:lpstr>厨师</vt:lpstr>
      <vt:lpstr>厨师</vt:lpstr>
      <vt:lpstr>管理员</vt:lpstr>
      <vt:lpstr>食堂清单</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食堂清单</dc:title>
  <dc:creator>周 成杰</dc:creator>
  <cp:lastModifiedBy>无聊的人</cp:lastModifiedBy>
  <cp:revision>11</cp:revision>
  <dcterms:created xsi:type="dcterms:W3CDTF">2023-06-04T05:14:00Z</dcterms:created>
  <dcterms:modified xsi:type="dcterms:W3CDTF">2023-06-05T07:35:55Z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4D3743C276AC4547B63201E8A5CB3715_12</vt:lpwstr>
  </property>
  <property fmtid="{D5CDD505-2E9C-101B-9397-08002B2CF9AE}" pid="3" name="KSOProductBuildVer">
    <vt:lpwstr>2052-11.1.0.14309</vt:lpwstr>
  </property>
</Properties>
</file>